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6" r:id="rId2"/>
    <p:sldId id="367" r:id="rId3"/>
    <p:sldId id="368" r:id="rId4"/>
    <p:sldId id="256" r:id="rId5"/>
    <p:sldId id="369" r:id="rId6"/>
    <p:sldId id="370" r:id="rId7"/>
    <p:sldId id="372" r:id="rId8"/>
    <p:sldId id="373" r:id="rId9"/>
    <p:sldId id="374" r:id="rId10"/>
    <p:sldId id="375" r:id="rId11"/>
    <p:sldId id="376" r:id="rId12"/>
    <p:sldId id="365" r:id="rId13"/>
    <p:sldId id="377" r:id="rId14"/>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AE42FC-537C-4A38-B9DB-64044F3E4009}" v="21" dt="2025-03-03T17:47:27.725"/>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Айгерим т" userId="f2ecbe63c78952b4" providerId="LiveId" clId="{60AE42FC-537C-4A38-B9DB-64044F3E4009}"/>
    <pc:docChg chg="undo custSel addSld delSld modSld">
      <pc:chgData name="Айгерим т" userId="f2ecbe63c78952b4" providerId="LiveId" clId="{60AE42FC-537C-4A38-B9DB-64044F3E4009}" dt="2025-03-03T17:52:01.922" v="572" actId="1076"/>
      <pc:docMkLst>
        <pc:docMk/>
      </pc:docMkLst>
      <pc:sldChg chg="addSp delSp mod">
        <pc:chgData name="Айгерим т" userId="f2ecbe63c78952b4" providerId="LiveId" clId="{60AE42FC-537C-4A38-B9DB-64044F3E4009}" dt="2025-03-03T17:07:15.235" v="199" actId="478"/>
        <pc:sldMkLst>
          <pc:docMk/>
          <pc:sldMk cId="86893929" sldId="256"/>
        </pc:sldMkLst>
        <pc:spChg chg="del">
          <ac:chgData name="Айгерим т" userId="f2ecbe63c78952b4" providerId="LiveId" clId="{60AE42FC-537C-4A38-B9DB-64044F3E4009}" dt="2025-03-03T17:00:12.309" v="195" actId="478"/>
          <ac:spMkLst>
            <pc:docMk/>
            <pc:sldMk cId="86893929" sldId="256"/>
            <ac:spMk id="81" creationId="{CB25F67C-47F3-4584-BA9F-AD17879822AA}"/>
          </ac:spMkLst>
        </pc:spChg>
        <pc:spChg chg="add del">
          <ac:chgData name="Айгерим т" userId="f2ecbe63c78952b4" providerId="LiveId" clId="{60AE42FC-537C-4A38-B9DB-64044F3E4009}" dt="2025-03-03T17:07:15.235" v="199" actId="478"/>
          <ac:spMkLst>
            <pc:docMk/>
            <pc:sldMk cId="86893929" sldId="256"/>
            <ac:spMk id="82" creationId="{C1FFD22A-4006-4702-B33F-DA4FC3B47CA2}"/>
          </ac:spMkLst>
        </pc:spChg>
      </pc:sldChg>
      <pc:sldChg chg="delSp modSp del mod">
        <pc:chgData name="Айгерим т" userId="f2ecbe63c78952b4" providerId="LiveId" clId="{60AE42FC-537C-4A38-B9DB-64044F3E4009}" dt="2025-03-03T17:44:16.103" v="555" actId="2696"/>
        <pc:sldMkLst>
          <pc:docMk/>
          <pc:sldMk cId="3802208758" sldId="361"/>
        </pc:sldMkLst>
        <pc:spChg chg="del">
          <ac:chgData name="Айгерим т" userId="f2ecbe63c78952b4" providerId="LiveId" clId="{60AE42FC-537C-4A38-B9DB-64044F3E4009}" dt="2025-03-03T17:17:42.544" v="208" actId="478"/>
          <ac:spMkLst>
            <pc:docMk/>
            <pc:sldMk cId="3802208758" sldId="361"/>
            <ac:spMk id="6" creationId="{11B7FE7E-7AE8-4B06-BDB4-8D681DCA7B51}"/>
          </ac:spMkLst>
        </pc:spChg>
        <pc:spChg chg="mod">
          <ac:chgData name="Айгерим т" userId="f2ecbe63c78952b4" providerId="LiveId" clId="{60AE42FC-537C-4A38-B9DB-64044F3E4009}" dt="2025-03-03T17:22:39.674" v="320" actId="21"/>
          <ac:spMkLst>
            <pc:docMk/>
            <pc:sldMk cId="3802208758" sldId="361"/>
            <ac:spMk id="7" creationId="{15E719E8-7669-4B16-9CB4-C18306BC1575}"/>
          </ac:spMkLst>
        </pc:spChg>
      </pc:sldChg>
      <pc:sldChg chg="del">
        <pc:chgData name="Айгерим т" userId="f2ecbe63c78952b4" providerId="LiveId" clId="{60AE42FC-537C-4A38-B9DB-64044F3E4009}" dt="2025-03-03T17:44:19.290" v="556" actId="2696"/>
        <pc:sldMkLst>
          <pc:docMk/>
          <pc:sldMk cId="636293904" sldId="364"/>
        </pc:sldMkLst>
      </pc:sldChg>
      <pc:sldChg chg="addSp delSp modSp mod">
        <pc:chgData name="Айгерим т" userId="f2ecbe63c78952b4" providerId="LiveId" clId="{60AE42FC-537C-4A38-B9DB-64044F3E4009}" dt="2025-03-03T17:42:57.630" v="554" actId="14100"/>
        <pc:sldMkLst>
          <pc:docMk/>
          <pc:sldMk cId="859447146" sldId="365"/>
        </pc:sldMkLst>
        <pc:spChg chg="mod">
          <ac:chgData name="Айгерим т" userId="f2ecbe63c78952b4" providerId="LiveId" clId="{60AE42FC-537C-4A38-B9DB-64044F3E4009}" dt="2025-03-03T17:36:47.794" v="534" actId="14100"/>
          <ac:spMkLst>
            <pc:docMk/>
            <pc:sldMk cId="859447146" sldId="365"/>
            <ac:spMk id="4" creationId="{64975430-B795-44A6-9717-8EE26E121A55}"/>
          </ac:spMkLst>
        </pc:spChg>
        <pc:spChg chg="mod">
          <ac:chgData name="Айгерим т" userId="f2ecbe63c78952b4" providerId="LiveId" clId="{60AE42FC-537C-4A38-B9DB-64044F3E4009}" dt="2025-03-03T17:36:56.749" v="535" actId="1076"/>
          <ac:spMkLst>
            <pc:docMk/>
            <pc:sldMk cId="859447146" sldId="365"/>
            <ac:spMk id="5" creationId="{3C985528-B5C6-49D2-97B2-13189C06580A}"/>
          </ac:spMkLst>
        </pc:spChg>
        <pc:spChg chg="mod">
          <ac:chgData name="Айгерим т" userId="f2ecbe63c78952b4" providerId="LiveId" clId="{60AE42FC-537C-4A38-B9DB-64044F3E4009}" dt="2025-03-03T17:42:50.222" v="552" actId="14100"/>
          <ac:spMkLst>
            <pc:docMk/>
            <pc:sldMk cId="859447146" sldId="365"/>
            <ac:spMk id="17" creationId="{5701F486-0053-4136-8ED4-AABCBD79C32B}"/>
          </ac:spMkLst>
        </pc:spChg>
        <pc:spChg chg="mod">
          <ac:chgData name="Айгерим т" userId="f2ecbe63c78952b4" providerId="LiveId" clId="{60AE42FC-537C-4A38-B9DB-64044F3E4009}" dt="2025-03-03T17:42:57.630" v="554" actId="14100"/>
          <ac:spMkLst>
            <pc:docMk/>
            <pc:sldMk cId="859447146" sldId="365"/>
            <ac:spMk id="18" creationId="{5701F486-0053-4136-8ED4-AABCBD79C32B}"/>
          </ac:spMkLst>
        </pc:spChg>
        <pc:spChg chg="del mod">
          <ac:chgData name="Айгерим т" userId="f2ecbe63c78952b4" providerId="LiveId" clId="{60AE42FC-537C-4A38-B9DB-64044F3E4009}" dt="2025-03-03T17:21:40.539" v="308" actId="478"/>
          <ac:spMkLst>
            <pc:docMk/>
            <pc:sldMk cId="859447146" sldId="365"/>
            <ac:spMk id="19" creationId="{5701F486-0053-4136-8ED4-AABCBD79C32B}"/>
          </ac:spMkLst>
        </pc:spChg>
        <pc:spChg chg="del">
          <ac:chgData name="Айгерим т" userId="f2ecbe63c78952b4" providerId="LiveId" clId="{60AE42FC-537C-4A38-B9DB-64044F3E4009}" dt="2025-03-03T17:21:33.082" v="304" actId="478"/>
          <ac:spMkLst>
            <pc:docMk/>
            <pc:sldMk cId="859447146" sldId="365"/>
            <ac:spMk id="20" creationId="{5701F486-0053-4136-8ED4-AABCBD79C32B}"/>
          </ac:spMkLst>
        </pc:spChg>
        <pc:spChg chg="del mod">
          <ac:chgData name="Айгерим т" userId="f2ecbe63c78952b4" providerId="LiveId" clId="{60AE42FC-537C-4A38-B9DB-64044F3E4009}" dt="2025-03-03T17:21:31.785" v="303" actId="478"/>
          <ac:spMkLst>
            <pc:docMk/>
            <pc:sldMk cId="859447146" sldId="365"/>
            <ac:spMk id="21" creationId="{5701F486-0053-4136-8ED4-AABCBD79C32B}"/>
          </ac:spMkLst>
        </pc:spChg>
        <pc:spChg chg="del mod">
          <ac:chgData name="Айгерим т" userId="f2ecbe63c78952b4" providerId="LiveId" clId="{60AE42FC-537C-4A38-B9DB-64044F3E4009}" dt="2025-03-03T17:21:35.970" v="306" actId="478"/>
          <ac:spMkLst>
            <pc:docMk/>
            <pc:sldMk cId="859447146" sldId="365"/>
            <ac:spMk id="22" creationId="{0CC686B8-883F-4E67-ADCD-91D7B70E8FDF}"/>
          </ac:spMkLst>
        </pc:spChg>
        <pc:spChg chg="mod">
          <ac:chgData name="Айгерим т" userId="f2ecbe63c78952b4" providerId="LiveId" clId="{60AE42FC-537C-4A38-B9DB-64044F3E4009}" dt="2025-03-03T17:41:41.425" v="548" actId="1076"/>
          <ac:spMkLst>
            <pc:docMk/>
            <pc:sldMk cId="859447146" sldId="365"/>
            <ac:spMk id="23" creationId="{0CC686B8-883F-4E67-ADCD-91D7B70E8FDF}"/>
          </ac:spMkLst>
        </pc:spChg>
        <pc:spChg chg="del mod">
          <ac:chgData name="Айгерим т" userId="f2ecbe63c78952b4" providerId="LiveId" clId="{60AE42FC-537C-4A38-B9DB-64044F3E4009}" dt="2025-03-03T17:21:42.756" v="310" actId="478"/>
          <ac:spMkLst>
            <pc:docMk/>
            <pc:sldMk cId="859447146" sldId="365"/>
            <ac:spMk id="24" creationId="{0CC686B8-883F-4E67-ADCD-91D7B70E8FDF}"/>
          </ac:spMkLst>
        </pc:spChg>
        <pc:spChg chg="mod">
          <ac:chgData name="Айгерим т" userId="f2ecbe63c78952b4" providerId="LiveId" clId="{60AE42FC-537C-4A38-B9DB-64044F3E4009}" dt="2025-03-03T17:41:39.333" v="547" actId="1076"/>
          <ac:spMkLst>
            <pc:docMk/>
            <pc:sldMk cId="859447146" sldId="365"/>
            <ac:spMk id="25" creationId="{0CC686B8-883F-4E67-ADCD-91D7B70E8FDF}"/>
          </ac:spMkLst>
        </pc:spChg>
        <pc:spChg chg="del">
          <ac:chgData name="Айгерим т" userId="f2ecbe63c78952b4" providerId="LiveId" clId="{60AE42FC-537C-4A38-B9DB-64044F3E4009}" dt="2025-03-03T17:21:28.736" v="301" actId="478"/>
          <ac:spMkLst>
            <pc:docMk/>
            <pc:sldMk cId="859447146" sldId="365"/>
            <ac:spMk id="26" creationId="{0CC686B8-883F-4E67-ADCD-91D7B70E8FDF}"/>
          </ac:spMkLst>
        </pc:spChg>
        <pc:inkChg chg="add del">
          <ac:chgData name="Айгерим т" userId="f2ecbe63c78952b4" providerId="LiveId" clId="{60AE42FC-537C-4A38-B9DB-64044F3E4009}" dt="2025-03-03T17:39:03.060" v="538" actId="9405"/>
          <ac:inkMkLst>
            <pc:docMk/>
            <pc:sldMk cId="859447146" sldId="365"/>
            <ac:inkMk id="6" creationId="{2D96A25E-92DA-EB04-D4E4-FCCE2A1092CB}"/>
          </ac:inkMkLst>
        </pc:inkChg>
        <pc:inkChg chg="add del">
          <ac:chgData name="Айгерим т" userId="f2ecbe63c78952b4" providerId="LiveId" clId="{60AE42FC-537C-4A38-B9DB-64044F3E4009}" dt="2025-03-03T17:39:16.773" v="540" actId="9405"/>
          <ac:inkMkLst>
            <pc:docMk/>
            <pc:sldMk cId="859447146" sldId="365"/>
            <ac:inkMk id="7" creationId="{3E43CE1A-8F7C-5B20-AE2A-9AB07C4C1D21}"/>
          </ac:inkMkLst>
        </pc:inkChg>
        <pc:cxnChg chg="add">
          <ac:chgData name="Айгерим т" userId="f2ecbe63c78952b4" providerId="LiveId" clId="{60AE42FC-537C-4A38-B9DB-64044F3E4009}" dt="2025-03-03T17:37:43.587" v="536" actId="11529"/>
          <ac:cxnSpMkLst>
            <pc:docMk/>
            <pc:sldMk cId="859447146" sldId="365"/>
            <ac:cxnSpMk id="3" creationId="{8A5AAF08-D795-F2F0-95F4-0C6C6843ABEF}"/>
          </ac:cxnSpMkLst>
        </pc:cxnChg>
        <pc:cxnChg chg="add mod">
          <ac:chgData name="Айгерим т" userId="f2ecbe63c78952b4" providerId="LiveId" clId="{60AE42FC-537C-4A38-B9DB-64044F3E4009}" dt="2025-03-03T17:42:54.526" v="553" actId="1076"/>
          <ac:cxnSpMkLst>
            <pc:docMk/>
            <pc:sldMk cId="859447146" sldId="365"/>
            <ac:cxnSpMk id="9" creationId="{8A090C85-E115-DE4B-6E2F-E04A22D32CB0}"/>
          </ac:cxnSpMkLst>
        </pc:cxnChg>
      </pc:sldChg>
      <pc:sldChg chg="delSp modSp mod">
        <pc:chgData name="Айгерим т" userId="f2ecbe63c78952b4" providerId="LiveId" clId="{60AE42FC-537C-4A38-B9DB-64044F3E4009}" dt="2025-03-03T17:50:04.617" v="563" actId="207"/>
        <pc:sldMkLst>
          <pc:docMk/>
          <pc:sldMk cId="1975465241" sldId="366"/>
        </pc:sldMkLst>
        <pc:spChg chg="mod">
          <ac:chgData name="Айгерим т" userId="f2ecbe63c78952b4" providerId="LiveId" clId="{60AE42FC-537C-4A38-B9DB-64044F3E4009}" dt="2025-03-03T17:50:04.617" v="563" actId="207"/>
          <ac:spMkLst>
            <pc:docMk/>
            <pc:sldMk cId="1975465241" sldId="366"/>
            <ac:spMk id="8" creationId="{4AD57CD2-0A70-5758-AD4D-4E83DEC6B293}"/>
          </ac:spMkLst>
        </pc:spChg>
        <pc:spChg chg="mod">
          <ac:chgData name="Айгерим т" userId="f2ecbe63c78952b4" providerId="LiveId" clId="{60AE42FC-537C-4A38-B9DB-64044F3E4009}" dt="2025-03-03T17:49:50.272" v="562" actId="1076"/>
          <ac:spMkLst>
            <pc:docMk/>
            <pc:sldMk cId="1975465241" sldId="366"/>
            <ac:spMk id="11" creationId="{7B132449-CF1B-B9DF-4C0E-EC7E5A67255C}"/>
          </ac:spMkLst>
        </pc:spChg>
        <pc:spChg chg="del">
          <ac:chgData name="Айгерим т" userId="f2ecbe63c78952b4" providerId="LiveId" clId="{60AE42FC-537C-4A38-B9DB-64044F3E4009}" dt="2025-03-03T16:59:47.042" v="192" actId="478"/>
          <ac:spMkLst>
            <pc:docMk/>
            <pc:sldMk cId="1975465241" sldId="366"/>
            <ac:spMk id="81" creationId="{96A5DC0D-C437-84C2-A965-E0007AC1EE9F}"/>
          </ac:spMkLst>
        </pc:spChg>
        <pc:spChg chg="del">
          <ac:chgData name="Айгерим т" userId="f2ecbe63c78952b4" providerId="LiveId" clId="{60AE42FC-537C-4A38-B9DB-64044F3E4009}" dt="2025-03-03T16:59:49.924" v="193" actId="478"/>
          <ac:spMkLst>
            <pc:docMk/>
            <pc:sldMk cId="1975465241" sldId="366"/>
            <ac:spMk id="82" creationId="{5CF6C03F-B06C-64E2-AED2-6919A1354EC9}"/>
          </ac:spMkLst>
        </pc:spChg>
      </pc:sldChg>
      <pc:sldChg chg="delSp mod">
        <pc:chgData name="Айгерим т" userId="f2ecbe63c78952b4" providerId="LiveId" clId="{60AE42FC-537C-4A38-B9DB-64044F3E4009}" dt="2025-03-03T17:00:02.011" v="194" actId="478"/>
        <pc:sldMkLst>
          <pc:docMk/>
          <pc:sldMk cId="2124888024" sldId="367"/>
        </pc:sldMkLst>
        <pc:spChg chg="del">
          <ac:chgData name="Айгерим т" userId="f2ecbe63c78952b4" providerId="LiveId" clId="{60AE42FC-537C-4A38-B9DB-64044F3E4009}" dt="2025-03-03T17:00:02.011" v="194" actId="478"/>
          <ac:spMkLst>
            <pc:docMk/>
            <pc:sldMk cId="2124888024" sldId="367"/>
            <ac:spMk id="81" creationId="{2531DB21-417D-9685-FFBC-1E35C7122BA4}"/>
          </ac:spMkLst>
        </pc:spChg>
      </pc:sldChg>
      <pc:sldChg chg="delSp modSp mod">
        <pc:chgData name="Айгерим т" userId="f2ecbe63c78952b4" providerId="LiveId" clId="{60AE42FC-537C-4A38-B9DB-64044F3E4009}" dt="2025-03-03T17:51:30.957" v="571" actId="207"/>
        <pc:sldMkLst>
          <pc:docMk/>
          <pc:sldMk cId="1594653359" sldId="368"/>
        </pc:sldMkLst>
        <pc:spChg chg="del mod">
          <ac:chgData name="Айгерим т" userId="f2ecbe63c78952b4" providerId="LiveId" clId="{60AE42FC-537C-4A38-B9DB-64044F3E4009}" dt="2025-03-03T16:53:06.381" v="94" actId="478"/>
          <ac:spMkLst>
            <pc:docMk/>
            <pc:sldMk cId="1594653359" sldId="368"/>
            <ac:spMk id="4" creationId="{F9CBBA2F-7331-B505-8B98-D529C7C21356}"/>
          </ac:spMkLst>
        </pc:spChg>
        <pc:spChg chg="del mod">
          <ac:chgData name="Айгерим т" userId="f2ecbe63c78952b4" providerId="LiveId" clId="{60AE42FC-537C-4A38-B9DB-64044F3E4009}" dt="2025-03-03T16:52:02.824" v="85" actId="478"/>
          <ac:spMkLst>
            <pc:docMk/>
            <pc:sldMk cId="1594653359" sldId="368"/>
            <ac:spMk id="5" creationId="{A9B2820E-4B57-B1A3-C50F-BAFC00B1D4DF}"/>
          </ac:spMkLst>
        </pc:spChg>
        <pc:spChg chg="mod">
          <ac:chgData name="Айгерим т" userId="f2ecbe63c78952b4" providerId="LiveId" clId="{60AE42FC-537C-4A38-B9DB-64044F3E4009}" dt="2025-03-03T17:50:19.179" v="564" actId="207"/>
          <ac:spMkLst>
            <pc:docMk/>
            <pc:sldMk cId="1594653359" sldId="368"/>
            <ac:spMk id="11" creationId="{33F9135D-77F4-9B0C-7E77-D5977DDCE0C8}"/>
          </ac:spMkLst>
        </pc:spChg>
        <pc:spChg chg="mod ord">
          <ac:chgData name="Айгерим т" userId="f2ecbe63c78952b4" providerId="LiveId" clId="{60AE42FC-537C-4A38-B9DB-64044F3E4009}" dt="2025-03-03T16:53:55.220" v="99" actId="1076"/>
          <ac:spMkLst>
            <pc:docMk/>
            <pc:sldMk cId="1594653359" sldId="368"/>
            <ac:spMk id="13" creationId="{792A023B-B9C9-808D-213A-57B4ACF21DB7}"/>
          </ac:spMkLst>
        </pc:spChg>
        <pc:graphicFrameChg chg="mod modGraphic">
          <ac:chgData name="Айгерим т" userId="f2ecbe63c78952b4" providerId="LiveId" clId="{60AE42FC-537C-4A38-B9DB-64044F3E4009}" dt="2025-03-03T17:51:30.957" v="571" actId="207"/>
          <ac:graphicFrameMkLst>
            <pc:docMk/>
            <pc:sldMk cId="1594653359" sldId="368"/>
            <ac:graphicFrameMk id="2" creationId="{FE30B510-9860-CE98-5F2F-50DF30B56B39}"/>
          </ac:graphicFrameMkLst>
        </pc:graphicFrameChg>
      </pc:sldChg>
      <pc:sldChg chg="delSp modSp mod">
        <pc:chgData name="Айгерим т" userId="f2ecbe63c78952b4" providerId="LiveId" clId="{60AE42FC-537C-4A38-B9DB-64044F3E4009}" dt="2025-03-03T17:52:01.922" v="572" actId="1076"/>
        <pc:sldMkLst>
          <pc:docMk/>
          <pc:sldMk cId="3761963260" sldId="369"/>
        </pc:sldMkLst>
        <pc:spChg chg="mod">
          <ac:chgData name="Айгерим т" userId="f2ecbe63c78952b4" providerId="LiveId" clId="{60AE42FC-537C-4A38-B9DB-64044F3E4009}" dt="2025-03-03T16:59:22.563" v="190" actId="14100"/>
          <ac:spMkLst>
            <pc:docMk/>
            <pc:sldMk cId="3761963260" sldId="369"/>
            <ac:spMk id="6" creationId="{077DE151-BF98-3182-48AB-1B56C689C179}"/>
          </ac:spMkLst>
        </pc:spChg>
        <pc:spChg chg="mod">
          <ac:chgData name="Айгерим т" userId="f2ecbe63c78952b4" providerId="LiveId" clId="{60AE42FC-537C-4A38-B9DB-64044F3E4009}" dt="2025-03-03T17:52:01.922" v="572" actId="1076"/>
          <ac:spMkLst>
            <pc:docMk/>
            <pc:sldMk cId="3761963260" sldId="369"/>
            <ac:spMk id="11" creationId="{8F381BC9-5FEF-BE1D-3CE6-D349F0D94BDC}"/>
          </ac:spMkLst>
        </pc:spChg>
        <pc:spChg chg="del">
          <ac:chgData name="Айгерим т" userId="f2ecbe63c78952b4" providerId="LiveId" clId="{60AE42FC-537C-4A38-B9DB-64044F3E4009}" dt="2025-03-03T16:59:33.879" v="191" actId="478"/>
          <ac:spMkLst>
            <pc:docMk/>
            <pc:sldMk cId="3761963260" sldId="369"/>
            <ac:spMk id="81" creationId="{DE6C5D79-58A2-41C0-ADFB-560EA9871C49}"/>
          </ac:spMkLst>
        </pc:spChg>
      </pc:sldChg>
      <pc:sldChg chg="delSp modSp mod">
        <pc:chgData name="Айгерим т" userId="f2ecbe63c78952b4" providerId="LiveId" clId="{60AE42FC-537C-4A38-B9DB-64044F3E4009}" dt="2025-03-03T17:16:39.734" v="206" actId="14100"/>
        <pc:sldMkLst>
          <pc:docMk/>
          <pc:sldMk cId="3147455347" sldId="370"/>
        </pc:sldMkLst>
        <pc:spChg chg="del">
          <ac:chgData name="Айгерим т" userId="f2ecbe63c78952b4" providerId="LiveId" clId="{60AE42FC-537C-4A38-B9DB-64044F3E4009}" dt="2025-03-03T17:16:28.822" v="204" actId="478"/>
          <ac:spMkLst>
            <pc:docMk/>
            <pc:sldMk cId="3147455347" sldId="370"/>
            <ac:spMk id="4" creationId="{DBC3C117-EA67-6148-DF42-BFD36E042E12}"/>
          </ac:spMkLst>
        </pc:spChg>
        <pc:spChg chg="del mod">
          <ac:chgData name="Айгерим т" userId="f2ecbe63c78952b4" providerId="LiveId" clId="{60AE42FC-537C-4A38-B9DB-64044F3E4009}" dt="2025-03-03T17:16:22.242" v="201" actId="478"/>
          <ac:spMkLst>
            <pc:docMk/>
            <pc:sldMk cId="3147455347" sldId="370"/>
            <ac:spMk id="5" creationId="{E803A71C-6A7A-297F-EB90-F571D2C32BFB}"/>
          </ac:spMkLst>
        </pc:spChg>
        <pc:spChg chg="mod">
          <ac:chgData name="Айгерим т" userId="f2ecbe63c78952b4" providerId="LiveId" clId="{60AE42FC-537C-4A38-B9DB-64044F3E4009}" dt="2025-03-03T17:16:39.734" v="206" actId="14100"/>
          <ac:spMkLst>
            <pc:docMk/>
            <pc:sldMk cId="3147455347" sldId="370"/>
            <ac:spMk id="6" creationId="{37D6C862-0D88-AC96-4FA7-D91CC8D8F92F}"/>
          </ac:spMkLst>
        </pc:spChg>
        <pc:spChg chg="del">
          <ac:chgData name="Айгерим т" userId="f2ecbe63c78952b4" providerId="LiveId" clId="{60AE42FC-537C-4A38-B9DB-64044F3E4009}" dt="2025-03-03T17:16:26.256" v="203" actId="478"/>
          <ac:spMkLst>
            <pc:docMk/>
            <pc:sldMk cId="3147455347" sldId="370"/>
            <ac:spMk id="11" creationId="{A7EF14E2-4A76-B05C-714D-1DEC70B761F6}"/>
          </ac:spMkLst>
        </pc:spChg>
        <pc:spChg chg="del">
          <ac:chgData name="Айгерим т" userId="f2ecbe63c78952b4" providerId="LiveId" clId="{60AE42FC-537C-4A38-B9DB-64044F3E4009}" dt="2025-03-03T17:16:24.026" v="202" actId="478"/>
          <ac:spMkLst>
            <pc:docMk/>
            <pc:sldMk cId="3147455347" sldId="370"/>
            <ac:spMk id="13" creationId="{1153C66D-CF29-5706-EEBB-26D111DF203A}"/>
          </ac:spMkLst>
        </pc:spChg>
      </pc:sldChg>
      <pc:sldChg chg="add del">
        <pc:chgData name="Айгерим т" userId="f2ecbe63c78952b4" providerId="LiveId" clId="{60AE42FC-537C-4A38-B9DB-64044F3E4009}" dt="2025-03-03T17:07:12.349" v="198"/>
        <pc:sldMkLst>
          <pc:docMk/>
          <pc:sldMk cId="3861283802" sldId="370"/>
        </pc:sldMkLst>
      </pc:sldChg>
      <pc:sldChg chg="del">
        <pc:chgData name="Айгерим т" userId="f2ecbe63c78952b4" providerId="LiveId" clId="{60AE42FC-537C-4A38-B9DB-64044F3E4009}" dt="2025-03-03T17:17:17.309" v="207" actId="2696"/>
        <pc:sldMkLst>
          <pc:docMk/>
          <pc:sldMk cId="2340379032" sldId="37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B27F94-2EB8-4F84-ADEA-7A3BFE9931F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42AF0E8A-D553-49A7-A413-D6E351E09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7EE2819-6206-4893-B520-A3F8EE546C67}"/>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79DE1C0F-E953-4805-9C9F-77F20863D36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1BDD549-73E5-4FEF-86C7-07CFE204DBD2}"/>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276454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F9FCE7-F79F-4691-9DDE-303B2823ADA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53D19CD-F3B2-49C8-8D76-52CE85E6541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6CA6D1A-A3B5-4E9F-9DDD-A9AC98E3E2D8}"/>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6EDAE736-DDD5-45AD-B05E-ECC6E7B659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C1ABB0A-87B2-4A67-85BA-01DFF9778129}"/>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1382919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567BA08-1515-41FE-9D94-7023E931445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A70FD48-5161-4995-91FF-FE7771BB7A9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B201D8A-7AF0-42BB-AA35-2AEA90CA87AF}"/>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3E6EB8AE-5CC5-4184-A8B5-D56A17F1CB1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A41696C-D5F1-4F69-A673-F8167107881D}"/>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4274976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33DDDB-A7A7-48B7-8BF5-F078F39708A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426D6A0-6A7D-4AA2-ABD4-D52F0317E98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3955302-67A9-452D-A562-3C833EE02444}"/>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C2B224D6-2FC4-488C-A839-55021C22FF8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5C97B41-CCCB-4DC2-A5FC-C175A836E0A1}"/>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32317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C0907B-C4A0-41A8-8AC7-856971EF95B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294BF43-4ED1-4DED-91FA-075FFD17BE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F4BBB57-39BE-4E0F-8BEC-C1BFA9C0CA7F}"/>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71196F7F-DC2E-42FB-9A1F-AF2B14C320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F63998D-3DE5-40A6-BAF6-B501ABD69A92}"/>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6155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3DCC7C-21AB-4E98-B49B-1177169CE4E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3E7A95A-6C81-442C-9989-6E015A4FEB1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AFD35E4-8467-41CB-8A8B-F91F4FDFA24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5C708C0-BFB0-4896-BF81-3630631CB813}"/>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6" name="Нижний колонтитул 5">
            <a:extLst>
              <a:ext uri="{FF2B5EF4-FFF2-40B4-BE49-F238E27FC236}">
                <a16:creationId xmlns:a16="http://schemas.microsoft.com/office/drawing/2014/main" id="{93161D09-B43B-4622-8987-47FDF9166DF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7919159-3E79-48E5-8570-1F1E262660E9}"/>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2199497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5983BD-BF68-42C4-B15B-7402B72C248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F099543-A168-4FEB-995D-1D77C2B0D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B56DB9D-4DB8-4255-BF94-5A45C51D899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C394C912-4779-456C-8F83-9F54A79EA8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7666A65-15E9-4F58-8A0B-BD7310D141A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D036AC6-E5EF-4E9B-82B9-1EEEB7684AFE}"/>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8" name="Нижний колонтитул 7">
            <a:extLst>
              <a:ext uri="{FF2B5EF4-FFF2-40B4-BE49-F238E27FC236}">
                <a16:creationId xmlns:a16="http://schemas.microsoft.com/office/drawing/2014/main" id="{C9BBC3C9-C724-439B-8519-B99FA2A2D0F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7D210C7-789B-4037-85DE-E2BDC32FB490}"/>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245536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1D9FB4-52B1-427C-9816-DAEF18C7A8A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12F3D42-A64F-433B-8699-9875836EFAD2}"/>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4" name="Нижний колонтитул 3">
            <a:extLst>
              <a:ext uri="{FF2B5EF4-FFF2-40B4-BE49-F238E27FC236}">
                <a16:creationId xmlns:a16="http://schemas.microsoft.com/office/drawing/2014/main" id="{108E8F9C-DACF-4C08-B348-BF524005266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0C0C4137-79C1-40A0-87D1-5AA18571803A}"/>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404116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6670FD5C-DA26-46A0-B99C-64BA44B7A59C}"/>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3" name="Нижний колонтитул 2">
            <a:extLst>
              <a:ext uri="{FF2B5EF4-FFF2-40B4-BE49-F238E27FC236}">
                <a16:creationId xmlns:a16="http://schemas.microsoft.com/office/drawing/2014/main" id="{892E4751-0832-43AD-BAB0-903A43771420}"/>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51F5C36E-1E2B-438E-98CE-46FE3A666CA5}"/>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2944011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A2C738-0056-4FD7-95EF-81141B5DB0B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203633A-03F2-4728-A976-889BAFCAAA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1545CFFE-327A-4E81-A884-25491EA6C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7021AC7-5E52-40E3-A099-40B840CAFF0F}"/>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6" name="Нижний колонтитул 5">
            <a:extLst>
              <a:ext uri="{FF2B5EF4-FFF2-40B4-BE49-F238E27FC236}">
                <a16:creationId xmlns:a16="http://schemas.microsoft.com/office/drawing/2014/main" id="{963552D2-0D5B-40D2-A4DF-0418B8554FE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6FEE731-1221-4829-BD20-0218C3F98B94}"/>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240179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AC2C27-35C1-4AE5-9907-FAF77E2F85E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52F1D27-F749-4D25-872A-CE56EEC86D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7087618-02F9-4E16-AC9C-984372C02F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2859FD4-7DA7-44BD-B693-5F2FDF597928}"/>
              </a:ext>
            </a:extLst>
          </p:cNvPr>
          <p:cNvSpPr>
            <a:spLocks noGrp="1"/>
          </p:cNvSpPr>
          <p:nvPr>
            <p:ph type="dt" sz="half" idx="10"/>
          </p:nvPr>
        </p:nvSpPr>
        <p:spPr/>
        <p:txBody>
          <a:bodyPr/>
          <a:lstStyle/>
          <a:p>
            <a:fld id="{70C95B27-6B3F-463E-A8A5-2726C72B7318}" type="datetimeFigureOut">
              <a:rPr lang="ru-RU" smtClean="0"/>
              <a:t>04.03.2025</a:t>
            </a:fld>
            <a:endParaRPr lang="ru-RU"/>
          </a:p>
        </p:txBody>
      </p:sp>
      <p:sp>
        <p:nvSpPr>
          <p:cNvPr id="6" name="Нижний колонтитул 5">
            <a:extLst>
              <a:ext uri="{FF2B5EF4-FFF2-40B4-BE49-F238E27FC236}">
                <a16:creationId xmlns:a16="http://schemas.microsoft.com/office/drawing/2014/main" id="{29D72E9E-1B2C-43F1-A3C4-51CA52A6872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8563C42-C51E-49F6-AA02-E3198A5D18B9}"/>
              </a:ext>
            </a:extLst>
          </p:cNvPr>
          <p:cNvSpPr>
            <a:spLocks noGrp="1"/>
          </p:cNvSpPr>
          <p:nvPr>
            <p:ph type="sldNum" sz="quarter" idx="12"/>
          </p:nvPr>
        </p:nvSpPr>
        <p:spPr/>
        <p:txBody>
          <a:bodyPr/>
          <a:lstStyle/>
          <a:p>
            <a:fld id="{D931A4D0-CE5D-44C6-BF9F-5B601210B7CF}" type="slidenum">
              <a:rPr lang="ru-RU" smtClean="0"/>
              <a:t>‹#›</a:t>
            </a:fld>
            <a:endParaRPr lang="ru-RU"/>
          </a:p>
        </p:txBody>
      </p:sp>
    </p:spTree>
    <p:extLst>
      <p:ext uri="{BB962C8B-B14F-4D97-AF65-F5344CB8AC3E}">
        <p14:creationId xmlns:p14="http://schemas.microsoft.com/office/powerpoint/2010/main" val="1817596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65384D-CAE8-488C-9419-1A6EE112B3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900DA73-19AF-417E-9FCF-D09619E04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B019B2-CE62-4854-88E6-36749D2251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95B27-6B3F-463E-A8A5-2726C72B7318}" type="datetimeFigureOut">
              <a:rPr lang="ru-RU" smtClean="0"/>
              <a:t>04.03.2025</a:t>
            </a:fld>
            <a:endParaRPr lang="ru-RU"/>
          </a:p>
        </p:txBody>
      </p:sp>
      <p:sp>
        <p:nvSpPr>
          <p:cNvPr id="5" name="Нижний колонтитул 4">
            <a:extLst>
              <a:ext uri="{FF2B5EF4-FFF2-40B4-BE49-F238E27FC236}">
                <a16:creationId xmlns:a16="http://schemas.microsoft.com/office/drawing/2014/main" id="{A4FA6A89-08AA-4A28-B7BE-F5E13D3D9D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47B2CB7A-0395-4897-9DF2-E5F027FD91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1A4D0-CE5D-44C6-BF9F-5B601210B7CF}" type="slidenum">
              <a:rPr lang="ru-RU" smtClean="0"/>
              <a:t>‹#›</a:t>
            </a:fld>
            <a:endParaRPr lang="ru-RU"/>
          </a:p>
        </p:txBody>
      </p:sp>
    </p:spTree>
    <p:extLst>
      <p:ext uri="{BB962C8B-B14F-4D97-AF65-F5344CB8AC3E}">
        <p14:creationId xmlns:p14="http://schemas.microsoft.com/office/powerpoint/2010/main" val="2964093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gov.k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Word_Document.docx"/><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package" Target="../embeddings/Microsoft_Word_Document1.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690F9-F03F-18F7-FCAD-6AC0C45A6400}"/>
            </a:ext>
          </a:extLst>
        </p:cNvPr>
        <p:cNvGrpSpPr/>
        <p:nvPr/>
      </p:nvGrpSpPr>
      <p:grpSpPr>
        <a:xfrm>
          <a:off x="0" y="0"/>
          <a:ext cx="0" cy="0"/>
          <a:chOff x="0" y="0"/>
          <a:chExt cx="0" cy="0"/>
        </a:xfrm>
      </p:grpSpPr>
      <p:sp>
        <p:nvSpPr>
          <p:cNvPr id="13" name="Прямоугольник: усеченные противолежащие углы 12">
            <a:extLst>
              <a:ext uri="{FF2B5EF4-FFF2-40B4-BE49-F238E27FC236}">
                <a16:creationId xmlns:a16="http://schemas.microsoft.com/office/drawing/2014/main" id="{1C1F107A-3849-6A94-ECCC-0AEFE17274F7}"/>
              </a:ext>
            </a:extLst>
          </p:cNvPr>
          <p:cNvSpPr/>
          <p:nvPr/>
        </p:nvSpPr>
        <p:spPr>
          <a:xfrm>
            <a:off x="97141" y="965638"/>
            <a:ext cx="11902354" cy="355367"/>
          </a:xfrm>
          <a:prstGeom prst="snip2DiagRect">
            <a:avLst>
              <a:gd name="adj1" fmla="val 0"/>
              <a:gd name="adj2" fmla="val 473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x-none" dirty="0"/>
          </a:p>
        </p:txBody>
      </p:sp>
      <p:sp>
        <p:nvSpPr>
          <p:cNvPr id="4" name="Прямоугольник 3">
            <a:extLst>
              <a:ext uri="{FF2B5EF4-FFF2-40B4-BE49-F238E27FC236}">
                <a16:creationId xmlns:a16="http://schemas.microsoft.com/office/drawing/2014/main" id="{1D68511B-23D4-80CB-D276-E23A5FF90FE8}"/>
              </a:ext>
            </a:extLst>
          </p:cNvPr>
          <p:cNvSpPr/>
          <p:nvPr/>
        </p:nvSpPr>
        <p:spPr>
          <a:xfrm>
            <a:off x="0" y="-1"/>
            <a:ext cx="12192000" cy="957531"/>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a16="http://schemas.microsoft.com/office/drawing/2014/main" id="{8099AF1A-3E65-8FE8-9615-7EF716DDB853}"/>
              </a:ext>
            </a:extLst>
          </p:cNvPr>
          <p:cNvSpPr txBox="1">
            <a:spLocks/>
          </p:cNvSpPr>
          <p:nvPr/>
        </p:nvSpPr>
        <p:spPr>
          <a:xfrm>
            <a:off x="100301" y="222155"/>
            <a:ext cx="12053454" cy="6093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ru-RU" sz="2200" b="1" dirty="0">
                <a:solidFill>
                  <a:srgbClr val="C00000"/>
                </a:solidFill>
                <a:latin typeface="Times New Roman" panose="02020603050405020304" pitchFamily="18" charset="0"/>
                <a:cs typeface="Times New Roman" panose="02020603050405020304" pitchFamily="18" charset="0"/>
              </a:rPr>
              <a:t>Приказ МП РК от 25.02.2025 года №32 о внесении изменения в приказ МОН РК от </a:t>
            </a:r>
          </a:p>
          <a:p>
            <a:pPr lvl="0" algn="ctr"/>
            <a:r>
              <a:rPr lang="ru-RU" sz="2200" b="1" dirty="0">
                <a:solidFill>
                  <a:srgbClr val="C00000"/>
                </a:solidFill>
                <a:latin typeface="Times New Roman" panose="02020603050405020304" pitchFamily="18" charset="0"/>
                <a:cs typeface="Times New Roman" panose="02020603050405020304" pitchFamily="18" charset="0"/>
              </a:rPr>
              <a:t>27.01.2016 года №83 «Об утверждении Правил и условий проведения аттестации педагогов»</a:t>
            </a:r>
          </a:p>
        </p:txBody>
      </p:sp>
      <p:sp>
        <p:nvSpPr>
          <p:cNvPr id="11" name="Прямоугольник 10">
            <a:extLst>
              <a:ext uri="{FF2B5EF4-FFF2-40B4-BE49-F238E27FC236}">
                <a16:creationId xmlns:a16="http://schemas.microsoft.com/office/drawing/2014/main" id="{7B132449-CF1B-B9DF-4C0E-EC7E5A67255C}"/>
              </a:ext>
            </a:extLst>
          </p:cNvPr>
          <p:cNvSpPr/>
          <p:nvPr/>
        </p:nvSpPr>
        <p:spPr>
          <a:xfrm>
            <a:off x="80564" y="967850"/>
            <a:ext cx="11743324" cy="338554"/>
          </a:xfrm>
          <a:prstGeom prst="rect">
            <a:avLst/>
          </a:prstGeom>
        </p:spPr>
        <p:txBody>
          <a:bodyPr wrap="square">
            <a:spAutoFit/>
          </a:bodyPr>
          <a:lstStyle/>
          <a:p>
            <a:pPr algn="ctr"/>
            <a:r>
              <a:rPr lang="ru-RU" sz="1600" b="1" dirty="0">
                <a:solidFill>
                  <a:srgbClr val="FFFF00"/>
                </a:solidFill>
                <a:latin typeface="Arial" panose="020B0604020202020204" pitchFamily="34" charset="0"/>
                <a:cs typeface="Arial" panose="020B0604020202020204" pitchFamily="34" charset="0"/>
              </a:rPr>
              <a:t>ИЗМЕНЕНИЯ:  </a:t>
            </a:r>
          </a:p>
        </p:txBody>
      </p:sp>
      <p:sp>
        <p:nvSpPr>
          <p:cNvPr id="67" name="TextBox 66">
            <a:extLst>
              <a:ext uri="{FF2B5EF4-FFF2-40B4-BE49-F238E27FC236}">
                <a16:creationId xmlns:a16="http://schemas.microsoft.com/office/drawing/2014/main" id="{0BA47B23-CB7E-A711-909C-2C512F9507AB}"/>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58" name="Прямоугольник: усеченные противолежащие углы 18">
            <a:extLst>
              <a:ext uri="{FF2B5EF4-FFF2-40B4-BE49-F238E27FC236}">
                <a16:creationId xmlns:a16="http://schemas.microsoft.com/office/drawing/2014/main" id="{0F51A1FA-7464-A145-25BA-63B7DFC31CDA}"/>
              </a:ext>
            </a:extLst>
          </p:cNvPr>
          <p:cNvSpPr/>
          <p:nvPr/>
        </p:nvSpPr>
        <p:spPr>
          <a:xfrm>
            <a:off x="248151" y="3987037"/>
            <a:ext cx="11820118" cy="2629613"/>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i="1" dirty="0">
                <a:solidFill>
                  <a:srgbClr val="C00000"/>
                </a:solidFill>
              </a:rPr>
              <a:t>Пункт 32.</a:t>
            </a:r>
            <a:r>
              <a:rPr lang="ru-RU" sz="1400" dirty="0">
                <a:solidFill>
                  <a:srgbClr val="C00000"/>
                </a:solidFill>
              </a:rPr>
              <a:t> </a:t>
            </a:r>
            <a:r>
              <a:rPr lang="ru-RU" sz="1400" b="1" dirty="0">
                <a:solidFill>
                  <a:srgbClr val="002B70"/>
                </a:solidFill>
                <a:latin typeface="Times New Roman" panose="02020603050405020304" pitchFamily="18" charset="0"/>
                <a:cs typeface="Times New Roman" panose="02020603050405020304" pitchFamily="18" charset="0"/>
              </a:rPr>
              <a:t>Комиссией присваивается квалификационная категория: «педагог-модератор» </a:t>
            </a:r>
            <a:r>
              <a:rPr lang="ru-RU" sz="1400" b="1" dirty="0">
                <a:solidFill>
                  <a:srgbClr val="C00000"/>
                </a:solidFill>
                <a:latin typeface="Times New Roman" panose="02020603050405020304" pitchFamily="18" charset="0"/>
                <a:cs typeface="Times New Roman" panose="02020603050405020304" pitchFamily="18" charset="0"/>
              </a:rPr>
              <a:t>без прохождения процедуры аттестации </a:t>
            </a:r>
            <a:r>
              <a:rPr lang="ru-RU" sz="1400" b="1" dirty="0">
                <a:solidFill>
                  <a:srgbClr val="002B70"/>
                </a:solidFill>
                <a:latin typeface="Times New Roman" panose="02020603050405020304" pitchFamily="18" charset="0"/>
                <a:cs typeface="Times New Roman" panose="02020603050405020304" pitchFamily="18" charset="0"/>
              </a:rPr>
              <a:t>– лицам, вошедшим в Президентский кадровый резерв или имеющим степень кандидата /доктора наук или доктора PhD; выпускникам </a:t>
            </a:r>
            <a:r>
              <a:rPr lang="ru-RU" sz="1400" b="1" dirty="0" err="1">
                <a:solidFill>
                  <a:srgbClr val="002B70"/>
                </a:solidFill>
                <a:latin typeface="Times New Roman" panose="02020603050405020304" pitchFamily="18" charset="0"/>
                <a:cs typeface="Times New Roman" panose="02020603050405020304" pitchFamily="18" charset="0"/>
              </a:rPr>
              <a:t>Nazarbayev</a:t>
            </a:r>
            <a:r>
              <a:rPr lang="ru-RU" sz="1400" b="1" dirty="0">
                <a:solidFill>
                  <a:srgbClr val="002B70"/>
                </a:solidFill>
                <a:latin typeface="Times New Roman" panose="02020603050405020304" pitchFamily="18" charset="0"/>
                <a:cs typeface="Times New Roman" panose="02020603050405020304" pitchFamily="18" charset="0"/>
              </a:rPr>
              <a:t> University, зарубежных организаций высшего и послевузовского образования, входящих в список рекомендованных для обучения по программе «</a:t>
            </a:r>
            <a:r>
              <a:rPr lang="ru-RU" sz="1400" b="1" dirty="0" err="1">
                <a:solidFill>
                  <a:srgbClr val="002B70"/>
                </a:solidFill>
                <a:latin typeface="Times New Roman" panose="02020603050405020304" pitchFamily="18" charset="0"/>
                <a:cs typeface="Times New Roman" panose="02020603050405020304" pitchFamily="18" charset="0"/>
              </a:rPr>
              <a:t>Болашақ</a:t>
            </a:r>
            <a:r>
              <a:rPr lang="ru-RU" sz="1400" b="1" dirty="0">
                <a:solidFill>
                  <a:srgbClr val="002B70"/>
                </a:solidFill>
                <a:latin typeface="Times New Roman" panose="02020603050405020304" pitchFamily="18" charset="0"/>
                <a:cs typeface="Times New Roman" panose="02020603050405020304" pitchFamily="18" charset="0"/>
              </a:rPr>
              <a:t>»; педагогам иностранных языков, имеющим сертификат </a:t>
            </a:r>
            <a:r>
              <a:rPr lang="ru-RU" sz="1400" b="1" dirty="0" err="1">
                <a:solidFill>
                  <a:srgbClr val="002B70"/>
                </a:solidFill>
                <a:latin typeface="Times New Roman" panose="02020603050405020304" pitchFamily="18" charset="0"/>
                <a:cs typeface="Times New Roman" panose="02020603050405020304" pitchFamily="18" charset="0"/>
              </a:rPr>
              <a:t>Сэлта</a:t>
            </a:r>
            <a:r>
              <a:rPr lang="ru-RU" sz="1400" b="1" dirty="0">
                <a:solidFill>
                  <a:srgbClr val="002B70"/>
                </a:solidFill>
                <a:latin typeface="Times New Roman" panose="02020603050405020304" pitchFamily="18" charset="0"/>
                <a:cs typeface="Times New Roman" panose="02020603050405020304" pitchFamily="18" charset="0"/>
              </a:rPr>
              <a:t> CELTA (</a:t>
            </a:r>
            <a:r>
              <a:rPr lang="ru-RU" sz="1400" b="1" dirty="0" err="1">
                <a:solidFill>
                  <a:srgbClr val="002B70"/>
                </a:solidFill>
                <a:latin typeface="Times New Roman" panose="02020603050405020304" pitchFamily="18" charset="0"/>
                <a:cs typeface="Times New Roman" panose="02020603050405020304" pitchFamily="18" charset="0"/>
              </a:rPr>
              <a:t>сертифекейт</a:t>
            </a:r>
            <a:r>
              <a:rPr lang="ru-RU" sz="1400" b="1" dirty="0">
                <a:solidFill>
                  <a:srgbClr val="002B70"/>
                </a:solidFill>
                <a:latin typeface="Times New Roman" panose="02020603050405020304" pitchFamily="18" charset="0"/>
                <a:cs typeface="Times New Roman" panose="02020603050405020304" pitchFamily="18" charset="0"/>
              </a:rPr>
              <a:t> ин инглиш </a:t>
            </a:r>
            <a:r>
              <a:rPr lang="ru-RU" sz="1400" b="1" dirty="0" err="1">
                <a:solidFill>
                  <a:srgbClr val="002B70"/>
                </a:solidFill>
                <a:latin typeface="Times New Roman" panose="02020603050405020304" pitchFamily="18" charset="0"/>
                <a:cs typeface="Times New Roman" panose="02020603050405020304" pitchFamily="18" charset="0"/>
              </a:rPr>
              <a:t>лэнгуиж</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тичинг</a:t>
            </a:r>
            <a:r>
              <a:rPr lang="ru-RU" sz="1400" b="1" dirty="0">
                <a:solidFill>
                  <a:srgbClr val="002B70"/>
                </a:solidFill>
                <a:latin typeface="Times New Roman" panose="02020603050405020304" pitchFamily="18" charset="0"/>
                <a:cs typeface="Times New Roman" panose="02020603050405020304" pitchFamily="18" charset="0"/>
              </a:rPr>
              <a:t> то </a:t>
            </a:r>
            <a:r>
              <a:rPr lang="ru-RU" sz="1400" b="1" dirty="0" err="1">
                <a:solidFill>
                  <a:srgbClr val="002B70"/>
                </a:solidFill>
                <a:latin typeface="Times New Roman" panose="02020603050405020304" pitchFamily="18" charset="0"/>
                <a:cs typeface="Times New Roman" panose="02020603050405020304" pitchFamily="18" charset="0"/>
              </a:rPr>
              <a:t>адалтс</a:t>
            </a:r>
            <a:r>
              <a:rPr lang="ru-RU" sz="1400" b="1" dirty="0">
                <a:solidFill>
                  <a:srgbClr val="002B70"/>
                </a:solidFill>
                <a:latin typeface="Times New Roman" panose="02020603050405020304" pitchFamily="18" charset="0"/>
                <a:cs typeface="Times New Roman" panose="02020603050405020304" pitchFamily="18" charset="0"/>
              </a:rPr>
              <a:t>. Кембридж </a:t>
            </a:r>
            <a:r>
              <a:rPr lang="ru-RU" sz="1400" b="1" dirty="0" err="1">
                <a:solidFill>
                  <a:srgbClr val="002B70"/>
                </a:solidFill>
                <a:latin typeface="Times New Roman" panose="02020603050405020304" pitchFamily="18" charset="0"/>
                <a:cs typeface="Times New Roman" panose="02020603050405020304" pitchFamily="18" charset="0"/>
              </a:rPr>
              <a:t>Certificate</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in</a:t>
            </a:r>
            <a:r>
              <a:rPr lang="ru-RU" sz="1400" b="1" dirty="0">
                <a:solidFill>
                  <a:srgbClr val="002B70"/>
                </a:solidFill>
                <a:latin typeface="Times New Roman" panose="02020603050405020304" pitchFamily="18" charset="0"/>
                <a:cs typeface="Times New Roman" panose="02020603050405020304" pitchFamily="18" charset="0"/>
              </a:rPr>
              <a:t> English Language </a:t>
            </a:r>
            <a:r>
              <a:rPr lang="ru-RU" sz="1400" b="1" dirty="0" err="1">
                <a:solidFill>
                  <a:srgbClr val="002B70"/>
                </a:solidFill>
                <a:latin typeface="Times New Roman" panose="02020603050405020304" pitchFamily="18" charset="0"/>
                <a:cs typeface="Times New Roman" panose="02020603050405020304" pitchFamily="18" charset="0"/>
              </a:rPr>
              <a:t>Teaching</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to</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Adults</a:t>
            </a:r>
            <a:r>
              <a:rPr lang="ru-RU" sz="1400" b="1" dirty="0">
                <a:solidFill>
                  <a:srgbClr val="002B70"/>
                </a:solidFill>
                <a:latin typeface="Times New Roman" panose="02020603050405020304" pitchFamily="18" charset="0"/>
                <a:cs typeface="Times New Roman" panose="02020603050405020304" pitchFamily="18" charset="0"/>
              </a:rPr>
              <a:t>. Cambridge) </a:t>
            </a:r>
            <a:r>
              <a:rPr lang="ru-RU" sz="1400" b="1" dirty="0" err="1">
                <a:solidFill>
                  <a:srgbClr val="002B70"/>
                </a:solidFill>
                <a:latin typeface="Times New Roman" panose="02020603050405020304" pitchFamily="18" charset="0"/>
                <a:cs typeface="Times New Roman" panose="02020603050405020304" pitchFamily="18" charset="0"/>
              </a:rPr>
              <a:t>пасэндэбав</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Pass</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and</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above</a:t>
            </a:r>
            <a:r>
              <a:rPr lang="ru-RU" sz="1400" b="1" dirty="0">
                <a:solidFill>
                  <a:srgbClr val="002B70"/>
                </a:solidFill>
                <a:latin typeface="Times New Roman" panose="02020603050405020304" pitchFamily="18" charset="0"/>
                <a:cs typeface="Times New Roman" panose="02020603050405020304" pitchFamily="18" charset="0"/>
              </a:rPr>
              <a:t>) или имеющим сертификат </a:t>
            </a:r>
            <a:r>
              <a:rPr lang="ru-RU" sz="1400" b="1" dirty="0" err="1">
                <a:solidFill>
                  <a:srgbClr val="002B70"/>
                </a:solidFill>
                <a:latin typeface="Times New Roman" panose="02020603050405020304" pitchFamily="18" charset="0"/>
                <a:cs typeface="Times New Roman" panose="02020603050405020304" pitchFamily="18" charset="0"/>
              </a:rPr>
              <a:t>Дэлта</a:t>
            </a:r>
            <a:r>
              <a:rPr lang="ru-RU" sz="1400" b="1" dirty="0">
                <a:solidFill>
                  <a:srgbClr val="002B70"/>
                </a:solidFill>
                <a:latin typeface="Times New Roman" panose="02020603050405020304" pitchFamily="18" charset="0"/>
                <a:cs typeface="Times New Roman" panose="02020603050405020304" pitchFamily="18" charset="0"/>
              </a:rPr>
              <a:t> DELTA (диплом ин </a:t>
            </a:r>
            <a:r>
              <a:rPr lang="ru-RU" sz="1400" b="1" dirty="0" err="1">
                <a:solidFill>
                  <a:srgbClr val="002B70"/>
                </a:solidFill>
                <a:latin typeface="Times New Roman" panose="02020603050405020304" pitchFamily="18" charset="0"/>
                <a:cs typeface="Times New Roman" panose="02020603050405020304" pitchFamily="18" charset="0"/>
              </a:rPr>
              <a:t>инглш</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лэнгуидж</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тичинг</a:t>
            </a:r>
            <a:r>
              <a:rPr lang="ru-RU" sz="1400" b="1" dirty="0">
                <a:solidFill>
                  <a:srgbClr val="002B70"/>
                </a:solidFill>
                <a:latin typeface="Times New Roman" panose="02020603050405020304" pitchFamily="18" charset="0"/>
                <a:cs typeface="Times New Roman" panose="02020603050405020304" pitchFamily="18" charset="0"/>
              </a:rPr>
              <a:t> ту </a:t>
            </a:r>
            <a:r>
              <a:rPr lang="ru-RU" sz="1400" b="1" dirty="0" err="1">
                <a:solidFill>
                  <a:srgbClr val="002B70"/>
                </a:solidFill>
                <a:latin typeface="Times New Roman" panose="02020603050405020304" pitchFamily="18" charset="0"/>
                <a:cs typeface="Times New Roman" panose="02020603050405020304" pitchFamily="18" charset="0"/>
              </a:rPr>
              <a:t>адалтс</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Diploma</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in</a:t>
            </a:r>
            <a:r>
              <a:rPr lang="ru-RU" sz="1400" b="1" dirty="0">
                <a:solidFill>
                  <a:srgbClr val="002B70"/>
                </a:solidFill>
                <a:latin typeface="Times New Roman" panose="02020603050405020304" pitchFamily="18" charset="0"/>
                <a:cs typeface="Times New Roman" panose="02020603050405020304" pitchFamily="18" charset="0"/>
              </a:rPr>
              <a:t> English Language </a:t>
            </a:r>
            <a:r>
              <a:rPr lang="ru-RU" sz="1400" b="1" dirty="0" err="1">
                <a:solidFill>
                  <a:srgbClr val="002B70"/>
                </a:solidFill>
                <a:latin typeface="Times New Roman" panose="02020603050405020304" pitchFamily="18" charset="0"/>
                <a:cs typeface="Times New Roman" panose="02020603050405020304" pitchFamily="18" charset="0"/>
              </a:rPr>
              <a:t>Teaching</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to</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Adults</a:t>
            </a:r>
            <a:r>
              <a:rPr lang="ru-RU" sz="1400" b="1" dirty="0">
                <a:solidFill>
                  <a:srgbClr val="002B70"/>
                </a:solidFill>
                <a:latin typeface="Times New Roman" panose="02020603050405020304" pitchFamily="18" charset="0"/>
                <a:cs typeface="Times New Roman" panose="02020603050405020304" pitchFamily="18" charset="0"/>
              </a:rPr>
              <a:t>) пас энд </a:t>
            </a:r>
            <a:r>
              <a:rPr lang="ru-RU" sz="1400" b="1" dirty="0" err="1">
                <a:solidFill>
                  <a:srgbClr val="002B70"/>
                </a:solidFill>
                <a:latin typeface="Times New Roman" panose="02020603050405020304" pitchFamily="18" charset="0"/>
                <a:cs typeface="Times New Roman" panose="02020603050405020304" pitchFamily="18" charset="0"/>
              </a:rPr>
              <a:t>эбав</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Pass</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and</a:t>
            </a:r>
            <a:r>
              <a:rPr lang="ru-RU" sz="1400" b="1" dirty="0">
                <a:solidFill>
                  <a:srgbClr val="002B70"/>
                </a:solidFill>
                <a:latin typeface="Times New Roman" panose="02020603050405020304" pitchFamily="18" charset="0"/>
                <a:cs typeface="Times New Roman" panose="02020603050405020304" pitchFamily="18" charset="0"/>
              </a:rPr>
              <a:t> </a:t>
            </a:r>
            <a:r>
              <a:rPr lang="ru-RU" sz="1400" b="1" dirty="0" err="1">
                <a:solidFill>
                  <a:srgbClr val="002B70"/>
                </a:solidFill>
                <a:latin typeface="Times New Roman" panose="02020603050405020304" pitchFamily="18" charset="0"/>
                <a:cs typeface="Times New Roman" panose="02020603050405020304" pitchFamily="18" charset="0"/>
              </a:rPr>
              <a:t>above</a:t>
            </a:r>
            <a:r>
              <a:rPr lang="ru-RU" sz="1400" b="1" dirty="0">
                <a:solidFill>
                  <a:srgbClr val="002B70"/>
                </a:solidFill>
                <a:latin typeface="Times New Roman" panose="02020603050405020304" pitchFamily="18" charset="0"/>
                <a:cs typeface="Times New Roman" panose="02020603050405020304" pitchFamily="18" charset="0"/>
              </a:rPr>
              <a:t>); лицам, перешедшим в организации образования из органа управлением образования, уполномоченного органа в области образования, организации повышения квалификации, организации высшего и послевузовского образования. Последующая аттестация проводится в порядке, определенном настоящими Правилами. </a:t>
            </a:r>
            <a:endParaRPr lang="x-none" sz="1400" b="1" dirty="0">
              <a:solidFill>
                <a:srgbClr val="002B70"/>
              </a:solidFill>
              <a:latin typeface="Times New Roman" panose="02020603050405020304" pitchFamily="18" charset="0"/>
              <a:cs typeface="Times New Roman" panose="02020603050405020304" pitchFamily="18" charset="0"/>
            </a:endParaRPr>
          </a:p>
        </p:txBody>
      </p:sp>
      <p:sp>
        <p:nvSpPr>
          <p:cNvPr id="6" name="Прямоугольник: усеченные противолежащие углы 18">
            <a:extLst>
              <a:ext uri="{FF2B5EF4-FFF2-40B4-BE49-F238E27FC236}">
                <a16:creationId xmlns:a16="http://schemas.microsoft.com/office/drawing/2014/main" id="{F2C75F5D-D302-E130-8FC4-0BBF7A63FD91}"/>
              </a:ext>
            </a:extLst>
          </p:cNvPr>
          <p:cNvSpPr/>
          <p:nvPr/>
        </p:nvSpPr>
        <p:spPr>
          <a:xfrm>
            <a:off x="100143" y="1369868"/>
            <a:ext cx="3635094" cy="2460825"/>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i="1" dirty="0">
                <a:solidFill>
                  <a:srgbClr val="C00000"/>
                </a:solidFill>
                <a:latin typeface="Times New Roman" panose="02020603050405020304" pitchFamily="18" charset="0"/>
                <a:cs typeface="Times New Roman" panose="02020603050405020304" pitchFamily="18" charset="0"/>
              </a:rPr>
              <a:t>Пункт 6. </a:t>
            </a:r>
            <a:r>
              <a:rPr lang="ru-RU" sz="1200" b="1" dirty="0">
                <a:solidFill>
                  <a:srgbClr val="002B70"/>
                </a:solidFill>
                <a:latin typeface="Times New Roman" panose="02020603050405020304" pitchFamily="18" charset="0"/>
                <a:cs typeface="Times New Roman" panose="02020603050405020304" pitchFamily="18" charset="0"/>
              </a:rPr>
              <a:t>Присвоение КК  педагогам осуществляется по занимаемой должности. По истечении одного года «педагог-стажер» подает заявление на имя руководителя ОО для присвоения категории «педагог» без прохождения процедуры аттестации. Первый руководитель в течение пяти рабочих дней с даты поступления заявления, издает приказ о присвоении категории «педагог».</a:t>
            </a:r>
          </a:p>
        </p:txBody>
      </p:sp>
      <p:sp>
        <p:nvSpPr>
          <p:cNvPr id="7" name="Прямоугольник: усеченные противолежащие углы 18">
            <a:extLst>
              <a:ext uri="{FF2B5EF4-FFF2-40B4-BE49-F238E27FC236}">
                <a16:creationId xmlns:a16="http://schemas.microsoft.com/office/drawing/2014/main" id="{D78683A4-D45C-BAB4-D7B4-846BEC24437E}"/>
              </a:ext>
            </a:extLst>
          </p:cNvPr>
          <p:cNvSpPr/>
          <p:nvPr/>
        </p:nvSpPr>
        <p:spPr>
          <a:xfrm>
            <a:off x="3864634" y="1373136"/>
            <a:ext cx="4175185" cy="2460825"/>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i="1" dirty="0">
                <a:solidFill>
                  <a:srgbClr val="C00000"/>
                </a:solidFill>
                <a:latin typeface="Times New Roman" panose="02020603050405020304" pitchFamily="18" charset="0"/>
                <a:cs typeface="Times New Roman" panose="02020603050405020304" pitchFamily="18" charset="0"/>
              </a:rPr>
              <a:t>Пункт 7.</a:t>
            </a:r>
            <a:r>
              <a:rPr lang="ru-RU" sz="1200" dirty="0">
                <a:solidFill>
                  <a:srgbClr val="C00000"/>
                </a:solidFill>
                <a:latin typeface="Times New Roman" panose="02020603050405020304" pitchFamily="18" charset="0"/>
                <a:cs typeface="Times New Roman" panose="02020603050405020304" pitchFamily="18" charset="0"/>
              </a:rPr>
              <a:t> </a:t>
            </a:r>
            <a:r>
              <a:rPr lang="ru-RU" sz="1200" b="1" dirty="0">
                <a:solidFill>
                  <a:srgbClr val="002B70"/>
                </a:solidFill>
                <a:latin typeface="Times New Roman" panose="02020603050405020304" pitchFamily="18" charset="0"/>
                <a:cs typeface="Times New Roman" panose="02020603050405020304" pitchFamily="18" charset="0"/>
              </a:rPr>
              <a:t>При преподавании предметов (дисциплин), указанных в дипломе об образовании как одна специальность, присвоение квалификационной категории проводится по основной должности. Квалификационная категория, присвоенная по основной должности, распространяется также на преподаваемые предметы (дисциплины), указанные в дипломе об образовании как одна специальность.</a:t>
            </a:r>
          </a:p>
        </p:txBody>
      </p:sp>
      <p:sp>
        <p:nvSpPr>
          <p:cNvPr id="8" name="Прямоугольник: усеченные противолежащие углы 18">
            <a:extLst>
              <a:ext uri="{FF2B5EF4-FFF2-40B4-BE49-F238E27FC236}">
                <a16:creationId xmlns:a16="http://schemas.microsoft.com/office/drawing/2014/main" id="{4AD57CD2-0A70-5758-AD4D-4E83DEC6B293}"/>
              </a:ext>
            </a:extLst>
          </p:cNvPr>
          <p:cNvSpPr/>
          <p:nvPr/>
        </p:nvSpPr>
        <p:spPr>
          <a:xfrm>
            <a:off x="8169216" y="1379673"/>
            <a:ext cx="3874392" cy="2460825"/>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i="1" dirty="0">
                <a:solidFill>
                  <a:srgbClr val="C00000"/>
                </a:solidFill>
                <a:latin typeface="Times New Roman" panose="02020603050405020304" pitchFamily="18" charset="0"/>
                <a:cs typeface="Times New Roman" panose="02020603050405020304" pitchFamily="18" charset="0"/>
              </a:rPr>
              <a:t>Пункт 15. </a:t>
            </a:r>
            <a:r>
              <a:rPr lang="ru-RU" sz="1200" b="1" dirty="0">
                <a:solidFill>
                  <a:srgbClr val="002B70"/>
                </a:solidFill>
                <a:latin typeface="Times New Roman" panose="02020603050405020304" pitchFamily="18" charset="0"/>
                <a:cs typeface="Times New Roman" panose="02020603050405020304" pitchFamily="18" charset="0"/>
              </a:rPr>
              <a:t>Государственная услуга оказывается: через </a:t>
            </a:r>
            <a:r>
              <a:rPr lang="ru-RU" sz="1200" b="1" dirty="0">
                <a:solidFill>
                  <a:srgbClr val="C00000"/>
                </a:solidFill>
                <a:latin typeface="Times New Roman" panose="02020603050405020304" pitchFamily="18" charset="0"/>
                <a:cs typeface="Times New Roman" panose="02020603050405020304" pitchFamily="18" charset="0"/>
              </a:rPr>
              <a:t>Платформу «</a:t>
            </a:r>
            <a:r>
              <a:rPr lang="ru-RU" sz="1200" b="1" dirty="0" err="1">
                <a:solidFill>
                  <a:srgbClr val="C00000"/>
                </a:solidFill>
                <a:latin typeface="Times New Roman" panose="02020603050405020304" pitchFamily="18" charset="0"/>
                <a:cs typeface="Times New Roman" panose="02020603050405020304" pitchFamily="18" charset="0"/>
              </a:rPr>
              <a:t>Ұстаз</a:t>
            </a:r>
            <a:r>
              <a:rPr lang="ru-RU" sz="1200" b="1" dirty="0">
                <a:solidFill>
                  <a:srgbClr val="C00000"/>
                </a:solidFill>
                <a:latin typeface="Times New Roman" panose="02020603050405020304" pitchFamily="18" charset="0"/>
                <a:cs typeface="Times New Roman" panose="02020603050405020304" pitchFamily="18" charset="0"/>
              </a:rPr>
              <a:t>» </a:t>
            </a:r>
            <a:r>
              <a:rPr lang="ru-RU" sz="1200" b="1" dirty="0">
                <a:solidFill>
                  <a:srgbClr val="002B70"/>
                </a:solidFill>
                <a:latin typeface="Times New Roman" panose="02020603050405020304" pitchFamily="18" charset="0"/>
                <a:cs typeface="Times New Roman" panose="02020603050405020304" pitchFamily="18" charset="0"/>
              </a:rPr>
              <a:t>- на КК «педагог-модератор», «педагог-эксперт»;</a:t>
            </a:r>
          </a:p>
          <a:p>
            <a:pPr algn="ctr"/>
            <a:r>
              <a:rPr lang="ru-RU" sz="1200" b="1" dirty="0">
                <a:solidFill>
                  <a:srgbClr val="002B70"/>
                </a:solidFill>
                <a:latin typeface="Times New Roman" panose="02020603050405020304" pitchFamily="18" charset="0"/>
                <a:cs typeface="Times New Roman" panose="02020603050405020304" pitchFamily="18" charset="0"/>
              </a:rPr>
              <a:t>через веб-портал электронного правительства </a:t>
            </a:r>
            <a:r>
              <a:rPr lang="en-US" sz="1100" b="1" u="sng" dirty="0">
                <a:solidFill>
                  <a:srgbClr val="C00000"/>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a:t>
            </a:r>
            <a:r>
              <a:rPr lang="ru-RU" sz="1100" b="1" u="sng" dirty="0">
                <a:solidFill>
                  <a:srgbClr val="C00000"/>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t>
            </a:r>
            <a:r>
              <a:rPr lang="en-US" sz="1100" b="1" u="sng" dirty="0" err="1">
                <a:solidFill>
                  <a:srgbClr val="C00000"/>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egov</a:t>
            </a:r>
            <a:r>
              <a:rPr lang="ru-RU" sz="1100" b="1" u="sng" dirty="0">
                <a:solidFill>
                  <a:srgbClr val="C00000"/>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t>
            </a:r>
            <a:r>
              <a:rPr lang="en-US" sz="1100" b="1" u="sng" dirty="0" err="1">
                <a:solidFill>
                  <a:srgbClr val="C00000"/>
                </a:solidFill>
                <a:effectLst/>
                <a:latin typeface="Arial" panose="020B06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kz</a:t>
            </a:r>
            <a:r>
              <a:rPr lang="ru-RU" sz="1800" b="1" dirty="0">
                <a:solidFill>
                  <a:srgbClr val="C00000"/>
                </a:solidFill>
                <a:effectLst/>
                <a:latin typeface="Arial" panose="020B0604020202020204" pitchFamily="34" charset="0"/>
                <a:ea typeface="Aptos" panose="020B0004020202020204" pitchFamily="34" charset="0"/>
              </a:rPr>
              <a:t> </a:t>
            </a:r>
            <a:r>
              <a:rPr lang="ru-RU" sz="1200" b="1" dirty="0">
                <a:solidFill>
                  <a:srgbClr val="C00000"/>
                </a:solidFill>
                <a:latin typeface="Times New Roman" panose="02020603050405020304" pitchFamily="18" charset="0"/>
                <a:cs typeface="Times New Roman" panose="02020603050405020304" pitchFamily="18" charset="0"/>
              </a:rPr>
              <a:t> </a:t>
            </a:r>
            <a:r>
              <a:rPr lang="ru-RU" sz="1200" b="1" dirty="0">
                <a:solidFill>
                  <a:srgbClr val="002B70"/>
                </a:solidFill>
                <a:latin typeface="Times New Roman" panose="02020603050405020304" pitchFamily="18" charset="0"/>
                <a:cs typeface="Times New Roman" panose="02020603050405020304" pitchFamily="18" charset="0"/>
              </a:rPr>
              <a:t>– на КК «педагог-исследователь», «педагог-мастер», «руководитель третьей категории», «руководитель второй категории», «руководитель первой категории», «заместитель руководителя третьей категории», «заместитель руководителя второй категории», «заместитель руководителя первой категории».</a:t>
            </a:r>
          </a:p>
        </p:txBody>
      </p:sp>
    </p:spTree>
    <p:extLst>
      <p:ext uri="{BB962C8B-B14F-4D97-AF65-F5344CB8AC3E}">
        <p14:creationId xmlns:p14="http://schemas.microsoft.com/office/powerpoint/2010/main" val="1975465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C5946-68FA-1322-941B-B2496C3907F9}"/>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5C7CF1AF-3112-FA95-88DD-0AA71CFCB0B0}"/>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74F5B818-01B5-02EB-19CF-7CBD7F4F9AD1}"/>
              </a:ext>
            </a:extLst>
          </p:cNvPr>
          <p:cNvSpPr/>
          <p:nvPr/>
        </p:nvSpPr>
        <p:spPr>
          <a:xfrm>
            <a:off x="100142" y="202222"/>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76361E14-AF68-6D1E-D03D-1FBD494D7E83}"/>
              </a:ext>
            </a:extLst>
          </p:cNvPr>
          <p:cNvPicPr>
            <a:picLocks noChangeAspect="1"/>
          </p:cNvPicPr>
          <p:nvPr/>
        </p:nvPicPr>
        <p:blipFill>
          <a:blip r:embed="rId2"/>
          <a:stretch>
            <a:fillRect/>
          </a:stretch>
        </p:blipFill>
        <p:spPr>
          <a:xfrm>
            <a:off x="1337598" y="621102"/>
            <a:ext cx="9516803" cy="5589917"/>
          </a:xfrm>
          <a:prstGeom prst="rect">
            <a:avLst/>
          </a:prstGeom>
        </p:spPr>
      </p:pic>
    </p:spTree>
    <p:extLst>
      <p:ext uri="{BB962C8B-B14F-4D97-AF65-F5344CB8AC3E}">
        <p14:creationId xmlns:p14="http://schemas.microsoft.com/office/powerpoint/2010/main" val="3697055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C97A6-F07E-14FD-83F7-9974FCCEA601}"/>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4265A473-EB02-F0DE-B14A-6DC1E7DB02DD}"/>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D417B782-7015-A80F-A61D-3D3844A61D91}"/>
              </a:ext>
            </a:extLst>
          </p:cNvPr>
          <p:cNvSpPr/>
          <p:nvPr/>
        </p:nvSpPr>
        <p:spPr>
          <a:xfrm>
            <a:off x="100142" y="202222"/>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8" name="Рисунок 7">
            <a:extLst>
              <a:ext uri="{FF2B5EF4-FFF2-40B4-BE49-F238E27FC236}">
                <a16:creationId xmlns:a16="http://schemas.microsoft.com/office/drawing/2014/main" id="{580A3151-0173-1DA3-1139-B5620FBC3196}"/>
              </a:ext>
            </a:extLst>
          </p:cNvPr>
          <p:cNvPicPr>
            <a:picLocks noChangeAspect="1"/>
          </p:cNvPicPr>
          <p:nvPr/>
        </p:nvPicPr>
        <p:blipFill>
          <a:blip r:embed="rId2"/>
          <a:stretch>
            <a:fillRect/>
          </a:stretch>
        </p:blipFill>
        <p:spPr>
          <a:xfrm>
            <a:off x="1175651" y="794970"/>
            <a:ext cx="9840698" cy="5268060"/>
          </a:xfrm>
          <a:prstGeom prst="rect">
            <a:avLst/>
          </a:prstGeom>
        </p:spPr>
      </p:pic>
    </p:spTree>
    <p:extLst>
      <p:ext uri="{BB962C8B-B14F-4D97-AF65-F5344CB8AC3E}">
        <p14:creationId xmlns:p14="http://schemas.microsoft.com/office/powerpoint/2010/main" val="239520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64975430-B795-44A6-9717-8EE26E121A55}"/>
              </a:ext>
            </a:extLst>
          </p:cNvPr>
          <p:cNvSpPr/>
          <p:nvPr/>
        </p:nvSpPr>
        <p:spPr>
          <a:xfrm>
            <a:off x="-2530" y="0"/>
            <a:ext cx="12192000" cy="657193"/>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object 2">
            <a:extLst>
              <a:ext uri="{FF2B5EF4-FFF2-40B4-BE49-F238E27FC236}">
                <a16:creationId xmlns:a16="http://schemas.microsoft.com/office/drawing/2014/main" id="{3C985528-B5C6-49D2-97B2-13189C06580A}"/>
              </a:ext>
            </a:extLst>
          </p:cNvPr>
          <p:cNvSpPr txBox="1">
            <a:spLocks/>
          </p:cNvSpPr>
          <p:nvPr/>
        </p:nvSpPr>
        <p:spPr>
          <a:xfrm>
            <a:off x="1030317" y="43466"/>
            <a:ext cx="10126306" cy="510523"/>
          </a:xfrm>
          <a:prstGeom prst="rect">
            <a:avLst/>
          </a:prstGeom>
        </p:spPr>
        <p:txBody>
          <a:bodyPr vert="horz" wrap="square" lIns="0" tIns="0" rIns="0" bIns="0" rtlCol="0" anchor="ctr">
            <a:noAutofit/>
          </a:bodyPr>
          <a:lstStyle>
            <a:lvl1pPr>
              <a:defRPr sz="2000" b="1" i="0">
                <a:solidFill>
                  <a:srgbClr val="00497E"/>
                </a:solidFill>
                <a:latin typeface="Bahnschrift"/>
                <a:ea typeface="+mj-ea"/>
                <a:cs typeface="Bahnschrift"/>
              </a:defRPr>
            </a:lvl1pPr>
          </a:lstStyle>
          <a:p>
            <a:pPr algn="ctr"/>
            <a:r>
              <a:rPr lang="ru-RU" sz="2000" b="1" kern="1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Трансляция практики на основе авторских материалов:</a:t>
            </a:r>
            <a:endParaRPr lang="ru-RU" sz="20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17" name="Прямоугольник: усеченные противолежащие углы 67">
            <a:extLst>
              <a:ext uri="{FF2B5EF4-FFF2-40B4-BE49-F238E27FC236}">
                <a16:creationId xmlns:a16="http://schemas.microsoft.com/office/drawing/2014/main" id="{5701F486-0053-4136-8ED4-AABCBD79C32B}"/>
              </a:ext>
            </a:extLst>
          </p:cNvPr>
          <p:cNvSpPr/>
          <p:nvPr/>
        </p:nvSpPr>
        <p:spPr>
          <a:xfrm>
            <a:off x="61547" y="863600"/>
            <a:ext cx="5792708" cy="5932854"/>
          </a:xfrm>
          <a:prstGeom prst="snip2DiagRect">
            <a:avLst>
              <a:gd name="adj1" fmla="val 0"/>
              <a:gd name="adj2" fmla="val 4730"/>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rabicPeriod"/>
            </a:pPr>
            <a:r>
              <a:rPr lang="ru-RU" sz="14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Педагог по согласованию с методистом городского методического кабинета (центра) определяет форму трансляции: вебинар, мастер-класс, семинар, конференция, творческая мастерская, тренинг и др. Составляется Программа трансляции опыта, которая заверяется печатью руководителя организации образования, в которой работает педагог.</a:t>
            </a:r>
            <a:endParaRPr lang="ru-RU" sz="14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buFont typeface="+mj-lt"/>
              <a:buAutoNum type="arabicPeriod"/>
            </a:pPr>
            <a:r>
              <a:rPr lang="ru-RU" sz="14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Информация, фото/видеоматериалы о трансляции опыта в каждом из трех районов размещается на сайте, в социальных сетях методического кабинета (центра), организации образования, в которой работает педагог. В случае издания сборника  материалов, педагог публикует материал инновационного педагогического опыта, одобренного УМС.</a:t>
            </a:r>
            <a:endParaRPr lang="ru-RU" sz="14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buFont typeface="+mj-lt"/>
              <a:buAutoNum type="arabicPeriod"/>
            </a:pPr>
            <a:r>
              <a:rPr lang="ru-RU" sz="1400" i="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При аттестации педагог представляет </a:t>
            </a:r>
            <a:r>
              <a:rPr lang="ru-RU" sz="1400" i="1" kern="1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доказательства: </a:t>
            </a:r>
            <a:endParaRPr lang="ru-RU" sz="1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endParaRPr>
          </a:p>
          <a:p>
            <a:pPr marL="285750" lvl="0" indent="-285750" algn="just">
              <a:buClr>
                <a:srgbClr val="1E1E1E"/>
              </a:buClr>
              <a:buFont typeface="Wingdings" panose="05000000000000000000" pitchFamily="2" charset="2"/>
              <a:buChar char="Ø"/>
              <a:tabLst>
                <a:tab pos="450215" algn="l"/>
              </a:tabLst>
            </a:pPr>
            <a:r>
              <a:rPr lang="ru-RU" sz="1400" i="1" kern="100" dirty="0">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копию программы или </a:t>
            </a:r>
            <a:r>
              <a:rPr lang="ru-RU" sz="1400" i="1" kern="100" dirty="0">
                <a:solidFill>
                  <a:srgbClr val="002B70"/>
                </a:solidFill>
                <a:latin typeface="Times New Roman" panose="02020603050405020304" pitchFamily="18" charset="0"/>
                <a:ea typeface="Times New Roman" panose="02020603050405020304" pitchFamily="18" charset="0"/>
                <a:cs typeface="Times New Roman" panose="02020603050405020304" pitchFamily="18" charset="0"/>
              </a:rPr>
              <a:t>выписка из протокола</a:t>
            </a:r>
            <a:r>
              <a:rPr lang="ru-RU" sz="1400" i="1" kern="100" dirty="0">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 об участии на городских мероприятиях (конференции, семинары/вебинары, конкурсы, тренинги, марафоны, </a:t>
            </a:r>
            <a:r>
              <a:rPr lang="ru-RU" sz="1400" i="1" kern="100" dirty="0" err="1">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хакатоны</a:t>
            </a:r>
            <a:r>
              <a:rPr lang="ru-RU" sz="1400" i="1" kern="100" dirty="0">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 и т.д.); </a:t>
            </a:r>
            <a:endParaRPr lang="ru-RU" sz="14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285750" lvl="0" indent="-285750" algn="just">
              <a:buClr>
                <a:srgbClr val="1E1E1E"/>
              </a:buClr>
              <a:buFont typeface="Wingdings" panose="05000000000000000000" pitchFamily="2" charset="2"/>
              <a:buChar char="Ø"/>
              <a:tabLst>
                <a:tab pos="450215" algn="l"/>
              </a:tabLst>
            </a:pPr>
            <a:r>
              <a:rPr lang="ru-RU" sz="14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копию удостоверения экспертного совета ГНМЦНТО;</a:t>
            </a:r>
            <a:endParaRPr lang="ru-RU" sz="14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285750" indent="-285750">
              <a:buFont typeface="Wingdings" panose="05000000000000000000" pitchFamily="2" charset="2"/>
              <a:buChar char="Ø"/>
            </a:pPr>
            <a:r>
              <a:rPr lang="ru-RU" sz="1400" i="1" dirty="0">
                <a:solidFill>
                  <a:srgbClr val="002B70"/>
                </a:solidFill>
                <a:effectLst/>
                <a:latin typeface="Times New Roman" panose="02020603050405020304" pitchFamily="18" charset="0"/>
                <a:ea typeface="Aptos" panose="020B0004020202020204" pitchFamily="34" charset="0"/>
              </a:rPr>
              <a:t>материалы трансляции опыта в трех районах (копия программы, </a:t>
            </a:r>
            <a:r>
              <a:rPr lang="ru-RU" sz="1400" i="1" dirty="0">
                <a:solidFill>
                  <a:srgbClr val="002B70"/>
                </a:solidFill>
                <a:effectLst/>
                <a:latin typeface="Times New Roman" panose="02020603050405020304" pitchFamily="18" charset="0"/>
                <a:ea typeface="Times New Roman" panose="02020603050405020304" pitchFamily="18" charset="0"/>
              </a:rPr>
              <a:t>заверенные </a:t>
            </a:r>
            <a:r>
              <a:rPr lang="ru-RU" sz="1400" i="1" dirty="0">
                <a:solidFill>
                  <a:srgbClr val="002B70"/>
                </a:solidFill>
                <a:latin typeface="Times New Roman" panose="02020603050405020304" pitchFamily="18" charset="0"/>
                <a:ea typeface="Times New Roman" panose="02020603050405020304" pitchFamily="18" charset="0"/>
              </a:rPr>
              <a:t>подписью и печатью руководителя организации образования, </a:t>
            </a:r>
            <a:r>
              <a:rPr lang="ru-RU" sz="14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фото/видеоматериалы о трансляции опыта или ссылки) </a:t>
            </a:r>
            <a:endParaRPr lang="ru-RU" sz="1400" dirty="0">
              <a:solidFill>
                <a:srgbClr val="002B70"/>
              </a:solidFill>
              <a:highlight>
                <a:srgbClr val="FFFF00"/>
              </a:highlight>
              <a:latin typeface="Times New Roman" panose="02020603050405020304" pitchFamily="18" charset="0"/>
              <a:cs typeface="Times New Roman" panose="02020603050405020304" pitchFamily="18" charset="0"/>
            </a:endParaRPr>
          </a:p>
        </p:txBody>
      </p:sp>
      <p:sp>
        <p:nvSpPr>
          <p:cNvPr id="18" name="Прямоугольник: усеченные противолежащие углы 67">
            <a:extLst>
              <a:ext uri="{FF2B5EF4-FFF2-40B4-BE49-F238E27FC236}">
                <a16:creationId xmlns:a16="http://schemas.microsoft.com/office/drawing/2014/main" id="{5701F486-0053-4136-8ED4-AABCBD79C32B}"/>
              </a:ext>
            </a:extLst>
          </p:cNvPr>
          <p:cNvSpPr/>
          <p:nvPr/>
        </p:nvSpPr>
        <p:spPr>
          <a:xfrm>
            <a:off x="6174424" y="863600"/>
            <a:ext cx="5879829" cy="5932854"/>
          </a:xfrm>
          <a:prstGeom prst="snip2DiagRect">
            <a:avLst>
              <a:gd name="adj1" fmla="val 0"/>
              <a:gd name="adj2" fmla="val 4730"/>
            </a:avLst>
          </a:prstGeom>
          <a:solidFill>
            <a:schemeClr val="bg1"/>
          </a:solidFill>
          <a:ln w="12700">
            <a:solidFill>
              <a:srgbClr val="002B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07000"/>
              </a:lnSpc>
              <a:buFont typeface="+mj-lt"/>
              <a:buAutoNum type="arabicPeriod"/>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Ежегодно ГНМЦНТО направляет в Министерство просвещения РК, План (Программу) работы по трансляции педагогического опыта. План включает утвержденный график мероприятий на текущий учебный год с указанием предстоящих мероприятий, в которых могут принять участие педагоги.</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mj-lt"/>
              <a:buAutoNum type="arabicPeriod"/>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Министерство просвещения РК утверждает предложенные Методическими центрами перечни мероприятий по трансляции педагогического опыта и размещает их на сайте Национальной академии образования им. И. Алтынсарина.</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mj-lt"/>
              <a:buAutoNum type="arabicPeriod"/>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Педагог самостоятельно выбирает мероприятия из утвержденного перечня для трансляции своего опыта, при этом охват аудитории должен составлять не менее трех регионов.</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mj-lt"/>
              <a:buAutoNum type="arabicPeriod"/>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Информация, фото/видеоматериалы о трансляции опыта в каждой из трех областей размещаются на сайте, в социальных сетях Методического центра, организации образования, в которой работает педагог.  В  случае издания сборника материалов, педагог публикует материал инновационного педагогического опыта, одобренный РУМС.</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buFont typeface="+mj-lt"/>
              <a:buAutoNum type="arabicPeriod"/>
            </a:pPr>
            <a:r>
              <a:rPr lang="ru-RU" sz="1300" i="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При аттестации педагог предоставляет </a:t>
            </a:r>
            <a:r>
              <a:rPr lang="ru-RU" sz="1300" i="1" kern="1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доказательства: </a:t>
            </a:r>
            <a:endParaRPr lang="ru-RU" sz="13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endParaRPr>
          </a:p>
          <a:p>
            <a:pPr marL="285750" lvl="0" indent="-285750" algn="just">
              <a:buClr>
                <a:srgbClr val="1E1E1E"/>
              </a:buClr>
              <a:buFont typeface="Wingdings" panose="05000000000000000000" pitchFamily="2" charset="2"/>
              <a:buChar char="Ø"/>
              <a:tabLst>
                <a:tab pos="450215" algn="l"/>
              </a:tabLst>
            </a:pPr>
            <a:r>
              <a:rPr lang="ru-RU" sz="1300" i="1" kern="100" dirty="0">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копию программы или приказа об участии на республиканских/международных мероприятиях (конференции, семинары/вебинары, конкурсы, тренинги, марафоны, </a:t>
            </a:r>
            <a:r>
              <a:rPr lang="ru-RU" sz="1300" i="1" kern="100" dirty="0" err="1">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хакатоны</a:t>
            </a:r>
            <a:r>
              <a:rPr lang="ru-RU" sz="1300" i="1" kern="100" dirty="0">
                <a:solidFill>
                  <a:srgbClr val="002B70"/>
                </a:solidFill>
                <a:effectLst/>
                <a:latin typeface="Times New Roman" panose="02020603050405020304" pitchFamily="18" charset="0"/>
                <a:ea typeface="Times New Roman" panose="02020603050405020304" pitchFamily="18" charset="0"/>
                <a:cs typeface="Times New Roman" panose="02020603050405020304" pitchFamily="18" charset="0"/>
              </a:rPr>
              <a:t> и т.д.); </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285750" lvl="0" indent="-285750" algn="just">
              <a:buClr>
                <a:srgbClr val="1E1E1E"/>
              </a:buClr>
              <a:buFont typeface="Wingdings" panose="05000000000000000000" pitchFamily="2" charset="2"/>
              <a:buChar char="Ø"/>
              <a:tabLst>
                <a:tab pos="450215" algn="l"/>
              </a:tabLst>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справка, сертификат, диплом, грамота (один из подтверждающих документов);</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285750" lvl="0" indent="-285750" algn="just">
              <a:buClr>
                <a:srgbClr val="1E1E1E"/>
              </a:buClr>
              <a:buFont typeface="Wingdings" panose="05000000000000000000" pitchFamily="2" charset="2"/>
              <a:buChar char="Ø"/>
              <a:tabLst>
                <a:tab pos="450215" algn="l"/>
              </a:tabLst>
            </a:pPr>
            <a:r>
              <a:rPr lang="ru-RU" sz="1300" i="1"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rPr>
              <a:t>выписки из протокола или экспертное заключение РУМС;</a:t>
            </a:r>
            <a:endParaRPr lang="ru-RU" sz="13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a:p>
            <a:pPr marL="285750" indent="-285750">
              <a:buFont typeface="Wingdings" panose="05000000000000000000" pitchFamily="2" charset="2"/>
              <a:buChar char="Ø"/>
            </a:pPr>
            <a:r>
              <a:rPr lang="ru-RU" sz="1300" i="1" dirty="0">
                <a:solidFill>
                  <a:srgbClr val="002B70"/>
                </a:solidFill>
                <a:effectLst/>
                <a:latin typeface="Times New Roman" panose="02020603050405020304" pitchFamily="18" charset="0"/>
                <a:ea typeface="Aptos" panose="020B0004020202020204" pitchFamily="34" charset="0"/>
              </a:rPr>
              <a:t>материалы трансляции опыта в трех регионах (копия программы, </a:t>
            </a:r>
            <a:r>
              <a:rPr lang="ru-RU" sz="1300" i="1" dirty="0">
                <a:solidFill>
                  <a:srgbClr val="002B70"/>
                </a:solidFill>
                <a:effectLst/>
                <a:latin typeface="Times New Roman" panose="02020603050405020304" pitchFamily="18" charset="0"/>
                <a:ea typeface="Times New Roman" panose="02020603050405020304" pitchFamily="18" charset="0"/>
              </a:rPr>
              <a:t>заверенная подписью </a:t>
            </a:r>
            <a:r>
              <a:rPr lang="ru-RU" sz="1300" i="1" dirty="0">
                <a:solidFill>
                  <a:srgbClr val="002B70"/>
                </a:solidFill>
                <a:latin typeface="Times New Roman" panose="02020603050405020304" pitchFamily="18" charset="0"/>
                <a:ea typeface="Times New Roman" panose="02020603050405020304" pitchFamily="18" charset="0"/>
              </a:rPr>
              <a:t>и печатью руководителя организации образования  </a:t>
            </a:r>
            <a:r>
              <a:rPr lang="ru-RU" sz="1300" i="1" dirty="0">
                <a:solidFill>
                  <a:srgbClr val="002B70"/>
                </a:solidFill>
                <a:effectLst/>
                <a:latin typeface="Times New Roman" panose="02020603050405020304" pitchFamily="18" charset="0"/>
                <a:ea typeface="Aptos" panose="020B0004020202020204" pitchFamily="34" charset="0"/>
              </a:rPr>
              <a:t>Методического центра (области, в которой работает педагог).</a:t>
            </a:r>
            <a:endParaRPr lang="ru-RU" sz="1300" dirty="0">
              <a:solidFill>
                <a:srgbClr val="002B70"/>
              </a:solidFill>
              <a:latin typeface="Times New Roman" panose="02020603050405020304" pitchFamily="18" charset="0"/>
              <a:cs typeface="Times New Roman" panose="02020603050405020304" pitchFamily="18" charset="0"/>
            </a:endParaRPr>
          </a:p>
        </p:txBody>
      </p:sp>
      <p:sp>
        <p:nvSpPr>
          <p:cNvPr id="23" name="Прямоугольник: усеченные противолежащие углы 18">
            <a:extLst>
              <a:ext uri="{FF2B5EF4-FFF2-40B4-BE49-F238E27FC236}">
                <a16:creationId xmlns:a16="http://schemas.microsoft.com/office/drawing/2014/main" id="{0CC686B8-883F-4E67-ADCD-91D7B70E8FDF}"/>
              </a:ext>
            </a:extLst>
          </p:cNvPr>
          <p:cNvSpPr/>
          <p:nvPr/>
        </p:nvSpPr>
        <p:spPr>
          <a:xfrm>
            <a:off x="7959052" y="629739"/>
            <a:ext cx="2535574" cy="313237"/>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tx1"/>
                </a:solidFill>
              </a:rPr>
              <a:t>Для педагога-мастера </a:t>
            </a:r>
            <a:endParaRPr lang="x-none" sz="1400" b="1" dirty="0">
              <a:solidFill>
                <a:schemeClr val="tx1"/>
              </a:solidFill>
            </a:endParaRPr>
          </a:p>
        </p:txBody>
      </p:sp>
      <p:sp>
        <p:nvSpPr>
          <p:cNvPr id="25" name="Прямоугольник: усеченные противолежащие углы 18">
            <a:extLst>
              <a:ext uri="{FF2B5EF4-FFF2-40B4-BE49-F238E27FC236}">
                <a16:creationId xmlns:a16="http://schemas.microsoft.com/office/drawing/2014/main" id="{0CC686B8-883F-4E67-ADCD-91D7B70E8FDF}"/>
              </a:ext>
            </a:extLst>
          </p:cNvPr>
          <p:cNvSpPr/>
          <p:nvPr/>
        </p:nvSpPr>
        <p:spPr>
          <a:xfrm>
            <a:off x="1697374" y="597712"/>
            <a:ext cx="2716823" cy="332509"/>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tx1"/>
                </a:solidFill>
              </a:rPr>
              <a:t>Для педагога-исследователя</a:t>
            </a:r>
            <a:endParaRPr lang="x-none" sz="1400" b="1" dirty="0">
              <a:solidFill>
                <a:schemeClr val="tx1"/>
              </a:solidFill>
            </a:endParaRPr>
          </a:p>
        </p:txBody>
      </p:sp>
      <p:cxnSp>
        <p:nvCxnSpPr>
          <p:cNvPr id="3" name="Прямая соединительная линия 2">
            <a:extLst>
              <a:ext uri="{FF2B5EF4-FFF2-40B4-BE49-F238E27FC236}">
                <a16:creationId xmlns:a16="http://schemas.microsoft.com/office/drawing/2014/main" id="{8A5AAF08-D795-F2F0-95F4-0C6C6843ABEF}"/>
              </a:ext>
            </a:extLst>
          </p:cNvPr>
          <p:cNvCxnSpPr/>
          <p:nvPr/>
        </p:nvCxnSpPr>
        <p:spPr>
          <a:xfrm>
            <a:off x="6093470" y="837417"/>
            <a:ext cx="0" cy="2618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a16="http://schemas.microsoft.com/office/drawing/2014/main" id="{8A090C85-E115-DE4B-6E2F-E04A22D32CB0}"/>
              </a:ext>
            </a:extLst>
          </p:cNvPr>
          <p:cNvCxnSpPr/>
          <p:nvPr/>
        </p:nvCxnSpPr>
        <p:spPr>
          <a:xfrm>
            <a:off x="6014339" y="1468316"/>
            <a:ext cx="0" cy="423789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44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5821B-EE27-E050-F740-E7848BAAB0D8}"/>
            </a:ext>
          </a:extLst>
        </p:cNvPr>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4ECCB1F-1AA6-F5E1-53B5-0CE891639CAD}"/>
              </a:ext>
            </a:extLst>
          </p:cNvPr>
          <p:cNvSpPr/>
          <p:nvPr/>
        </p:nvSpPr>
        <p:spPr>
          <a:xfrm>
            <a:off x="-2530" y="0"/>
            <a:ext cx="12192000" cy="1224951"/>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object 2">
            <a:extLst>
              <a:ext uri="{FF2B5EF4-FFF2-40B4-BE49-F238E27FC236}">
                <a16:creationId xmlns:a16="http://schemas.microsoft.com/office/drawing/2014/main" id="{51626AA8-7817-36FB-6CB8-CF9AB7E68BD0}"/>
              </a:ext>
            </a:extLst>
          </p:cNvPr>
          <p:cNvSpPr txBox="1">
            <a:spLocks/>
          </p:cNvSpPr>
          <p:nvPr/>
        </p:nvSpPr>
        <p:spPr>
          <a:xfrm>
            <a:off x="690112" y="370968"/>
            <a:ext cx="10748513" cy="510523"/>
          </a:xfrm>
          <a:prstGeom prst="rect">
            <a:avLst/>
          </a:prstGeom>
        </p:spPr>
        <p:txBody>
          <a:bodyPr vert="horz" wrap="square" lIns="0" tIns="0" rIns="0" bIns="0" rtlCol="0" anchor="ctr">
            <a:noAutofit/>
          </a:bodyPr>
          <a:lstStyle>
            <a:lvl1pPr>
              <a:defRPr sz="2000" b="1" i="0">
                <a:solidFill>
                  <a:srgbClr val="00497E"/>
                </a:solidFill>
                <a:latin typeface="Bahnschrift"/>
                <a:ea typeface="+mj-ea"/>
                <a:cs typeface="Bahnschrift"/>
              </a:defRPr>
            </a:lvl1pPr>
          </a:lstStyle>
          <a:p>
            <a:pPr lvl="0" algn="ctr"/>
            <a:r>
              <a:rPr lang="ru-RU" b="1" dirty="0">
                <a:solidFill>
                  <a:srgbClr val="C00000"/>
                </a:solidFill>
                <a:latin typeface="Times New Roman" panose="02020603050405020304" pitchFamily="18" charset="0"/>
                <a:cs typeface="Times New Roman" panose="02020603050405020304" pitchFamily="18" charset="0"/>
              </a:rPr>
              <a:t>Приказ МП РК от 25.02.2025 года №32 о внесении изменения в приказ МОН РК от </a:t>
            </a:r>
          </a:p>
          <a:p>
            <a:pPr lvl="0" algn="ctr"/>
            <a:r>
              <a:rPr lang="ru-RU" b="1" dirty="0">
                <a:solidFill>
                  <a:srgbClr val="C00000"/>
                </a:solidFill>
                <a:latin typeface="Times New Roman" panose="02020603050405020304" pitchFamily="18" charset="0"/>
                <a:cs typeface="Times New Roman" panose="02020603050405020304" pitchFamily="18" charset="0"/>
              </a:rPr>
              <a:t>27.01.2016 года №83 «Об утверждении Правил и условий проведения аттестации педагогов»</a:t>
            </a:r>
          </a:p>
        </p:txBody>
      </p:sp>
      <p:sp>
        <p:nvSpPr>
          <p:cNvPr id="17" name="Прямоугольник: усеченные противолежащие углы 67">
            <a:extLst>
              <a:ext uri="{FF2B5EF4-FFF2-40B4-BE49-F238E27FC236}">
                <a16:creationId xmlns:a16="http://schemas.microsoft.com/office/drawing/2014/main" id="{5F3180E6-6C6A-8B91-7D4D-5B7B03C4CDF3}"/>
              </a:ext>
            </a:extLst>
          </p:cNvPr>
          <p:cNvSpPr/>
          <p:nvPr/>
        </p:nvSpPr>
        <p:spPr>
          <a:xfrm>
            <a:off x="491705" y="1406106"/>
            <a:ext cx="5362549" cy="4805829"/>
          </a:xfrm>
          <a:prstGeom prst="snip2DiagRect">
            <a:avLst>
              <a:gd name="adj1" fmla="val 0"/>
              <a:gd name="adj2" fmla="val 4730"/>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ru-RU" sz="1400" b="1" kern="100" dirty="0">
              <a:solidFill>
                <a:srgbClr val="002B7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KZ" sz="1600" b="1"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Для действующих педагогов и трудоустройство:</a:t>
            </a:r>
            <a:endPar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r>
              <a:rPr lang="ru-KZ" sz="1600"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1-я попытка:</a:t>
            </a:r>
          </a:p>
          <a:p>
            <a:pPr algn="ctr">
              <a:lnSpc>
                <a:spcPct val="107000"/>
              </a:lnSpc>
            </a:pPr>
            <a:r>
              <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Прием заявлений: 19-22.02., 1-5.04.</a:t>
            </a:r>
          </a:p>
          <a:p>
            <a:pPr algn="ctr">
              <a:lnSpc>
                <a:spcPct val="107000"/>
              </a:lnSpc>
            </a:pPr>
            <a:r>
              <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Тестирование: 21-28.02., 7-17.04. </a:t>
            </a:r>
          </a:p>
          <a:p>
            <a:pPr algn="ctr">
              <a:lnSpc>
                <a:spcPct val="107000"/>
              </a:lnSpc>
            </a:pPr>
            <a:endParaRPr lang="ru-RU" sz="1600"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r>
              <a:rPr lang="ru-KZ" sz="1600"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2-я попытка:</a:t>
            </a:r>
          </a:p>
          <a:p>
            <a:pPr algn="ctr">
              <a:lnSpc>
                <a:spcPct val="107000"/>
              </a:lnSpc>
            </a:pPr>
            <a:r>
              <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Прием зая</a:t>
            </a:r>
            <a:r>
              <a:rPr lang="ru-RU"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в</a:t>
            </a:r>
            <a:r>
              <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лений:15-20.04.</a:t>
            </a:r>
          </a:p>
          <a:p>
            <a:pPr algn="ctr">
              <a:lnSpc>
                <a:spcPct val="107000"/>
              </a:lnSpc>
            </a:pPr>
            <a:r>
              <a:rPr lang="ru-KZ" sz="16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Тестирование:18-25.04.</a:t>
            </a:r>
          </a:p>
          <a:p>
            <a:pPr algn="ctr">
              <a:lnSpc>
                <a:spcPct val="107000"/>
              </a:lnSpc>
            </a:pPr>
            <a:endParaRPr lang="ru-RU" sz="1400" b="1"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r>
              <a:rPr lang="ru-KZ" sz="1400" b="1"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Для выпускников:</a:t>
            </a:r>
          </a:p>
          <a:p>
            <a:pPr algn="ctr">
              <a:lnSpc>
                <a:spcPct val="107000"/>
              </a:lnSpc>
            </a:pPr>
            <a:r>
              <a:rPr lang="ru-KZ" sz="1400"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1-я попытка:</a:t>
            </a:r>
          </a:p>
          <a:p>
            <a:pPr algn="ctr">
              <a:lnSpc>
                <a:spcPct val="107000"/>
              </a:lnSpc>
            </a:pPr>
            <a:r>
              <a:rPr lang="ru-KZ" sz="14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Прием заявлений: 1-5.04.</a:t>
            </a:r>
          </a:p>
          <a:p>
            <a:pPr algn="ctr">
              <a:lnSpc>
                <a:spcPct val="107000"/>
              </a:lnSpc>
            </a:pPr>
            <a:r>
              <a:rPr lang="ru-KZ" sz="14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Тестирование: 7-17.04.</a:t>
            </a:r>
          </a:p>
          <a:p>
            <a:pPr algn="ctr">
              <a:lnSpc>
                <a:spcPct val="107000"/>
              </a:lnSpc>
            </a:pPr>
            <a:r>
              <a:rPr lang="ru-KZ" sz="1400" kern="1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2-я попытка:</a:t>
            </a:r>
          </a:p>
          <a:p>
            <a:pPr algn="ctr">
              <a:lnSpc>
                <a:spcPct val="107000"/>
              </a:lnSpc>
            </a:pPr>
            <a:r>
              <a:rPr lang="ru-KZ" sz="14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Прием заявлений: 15-20.04.</a:t>
            </a:r>
          </a:p>
          <a:p>
            <a:pPr algn="ctr">
              <a:lnSpc>
                <a:spcPct val="107000"/>
              </a:lnSpc>
            </a:pPr>
            <a:r>
              <a:rPr lang="ru-KZ" sz="1400" kern="100" dirty="0">
                <a:solidFill>
                  <a:srgbClr val="002B70"/>
                </a:solidFill>
                <a:effectLst/>
                <a:latin typeface="Times New Roman" panose="02020603050405020304" pitchFamily="18" charset="0"/>
                <a:ea typeface="Calibri" panose="020F0502020204030204" pitchFamily="34" charset="0"/>
                <a:cs typeface="Times New Roman" panose="02020603050405020304" pitchFamily="18" charset="0"/>
              </a:rPr>
              <a:t>Тестирование: 18-25.04.</a:t>
            </a:r>
          </a:p>
        </p:txBody>
      </p:sp>
      <p:sp>
        <p:nvSpPr>
          <p:cNvPr id="18" name="Прямоугольник: усеченные противолежащие углы 67">
            <a:extLst>
              <a:ext uri="{FF2B5EF4-FFF2-40B4-BE49-F238E27FC236}">
                <a16:creationId xmlns:a16="http://schemas.microsoft.com/office/drawing/2014/main" id="{857C22D5-8246-F80E-80BA-6ED5E84C80B5}"/>
              </a:ext>
            </a:extLst>
          </p:cNvPr>
          <p:cNvSpPr/>
          <p:nvPr/>
        </p:nvSpPr>
        <p:spPr>
          <a:xfrm>
            <a:off x="6064368" y="1369506"/>
            <a:ext cx="5698838" cy="4769802"/>
          </a:xfrm>
          <a:prstGeom prst="snip2DiagRect">
            <a:avLst>
              <a:gd name="adj1" fmla="val 0"/>
              <a:gd name="adj2" fmla="val 4730"/>
            </a:avLst>
          </a:prstGeom>
          <a:solidFill>
            <a:schemeClr val="accent1">
              <a:lumMod val="20000"/>
              <a:lumOff val="80000"/>
            </a:schemeClr>
          </a:solidFill>
          <a:ln w="12700">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07000"/>
              </a:lnSpc>
              <a:spcAft>
                <a:spcPts val="800"/>
              </a:spcAft>
            </a:pPr>
            <a:endParaRPr lang="ru-RU" sz="1600" kern="100" dirty="0">
              <a:solidFill>
                <a:srgbClr val="002B70"/>
              </a:solidFill>
              <a:effectLst/>
              <a:latin typeface="Arial" panose="020B0604020202020204" pitchFamily="34" charset="0"/>
              <a:ea typeface="Times New Roman" panose="02020603050405020304" pitchFamily="18" charset="0"/>
              <a:cs typeface="Times New Roman" panose="02020603050405020304" pitchFamily="18" charset="0"/>
            </a:endParaRPr>
          </a:p>
          <a:p>
            <a:pPr lvl="0" algn="just">
              <a:lnSpc>
                <a:spcPct val="107000"/>
              </a:lnSpc>
              <a:spcAft>
                <a:spcPts val="800"/>
              </a:spcAft>
            </a:pPr>
            <a:endParaRPr lang="ru-KZ" sz="1600" kern="100" dirty="0">
              <a:solidFill>
                <a:srgbClr val="002B70"/>
              </a:solidFill>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3" name="Прямая соединительная линия 2">
            <a:extLst>
              <a:ext uri="{FF2B5EF4-FFF2-40B4-BE49-F238E27FC236}">
                <a16:creationId xmlns:a16="http://schemas.microsoft.com/office/drawing/2014/main" id="{9C3C54BD-C86A-C31C-BFBD-5440085FB77F}"/>
              </a:ext>
            </a:extLst>
          </p:cNvPr>
          <p:cNvCxnSpPr/>
          <p:nvPr/>
        </p:nvCxnSpPr>
        <p:spPr>
          <a:xfrm>
            <a:off x="6093470" y="837417"/>
            <a:ext cx="0" cy="26183"/>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4">
            <a:extLst>
              <a:ext uri="{FF2B5EF4-FFF2-40B4-BE49-F238E27FC236}">
                <a16:creationId xmlns:a16="http://schemas.microsoft.com/office/drawing/2014/main" id="{60359F34-1560-6AAE-E362-C0A0CD7BDA8E}"/>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graphicFrame>
        <p:nvGraphicFramePr>
          <p:cNvPr id="8" name="Объект 7">
            <a:extLst>
              <a:ext uri="{FF2B5EF4-FFF2-40B4-BE49-F238E27FC236}">
                <a16:creationId xmlns:a16="http://schemas.microsoft.com/office/drawing/2014/main" id="{DF9E3AEE-857F-1799-9695-2517657AC1CA}"/>
              </a:ext>
            </a:extLst>
          </p:cNvPr>
          <p:cNvGraphicFramePr>
            <a:graphicFrameLocks noChangeAspect="1"/>
          </p:cNvGraphicFramePr>
          <p:nvPr>
            <p:extLst>
              <p:ext uri="{D42A27DB-BD31-4B8C-83A1-F6EECF244321}">
                <p14:modId xmlns:p14="http://schemas.microsoft.com/office/powerpoint/2010/main" val="3334124062"/>
              </p:ext>
            </p:extLst>
          </p:nvPr>
        </p:nvGraphicFramePr>
        <p:xfrm>
          <a:off x="6927011" y="2869806"/>
          <a:ext cx="971550" cy="638175"/>
        </p:xfrm>
        <a:graphic>
          <a:graphicData uri="http://schemas.openxmlformats.org/presentationml/2006/ole">
            <mc:AlternateContent xmlns:mc="http://schemas.openxmlformats.org/markup-compatibility/2006">
              <mc:Choice xmlns:v="urn:schemas-microsoft-com:vml" Requires="v">
                <p:oleObj name="Document" showAsIcon="1" r:id="rId2" imgW="971640" imgH="634845" progId="Word.Document.12">
                  <p:embed/>
                </p:oleObj>
              </mc:Choice>
              <mc:Fallback>
                <p:oleObj name="Document" showAsIcon="1" r:id="rId2" imgW="971640" imgH="634845" progId="Word.Document.12">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7011" y="2869806"/>
                        <a:ext cx="971550" cy="638175"/>
                      </a:xfrm>
                      <a:prstGeom prst="rect">
                        <a:avLst/>
                      </a:prstGeom>
                      <a:noFill/>
                    </p:spPr>
                  </p:pic>
                </p:oleObj>
              </mc:Fallback>
            </mc:AlternateContent>
          </a:graphicData>
        </a:graphic>
      </p:graphicFrame>
      <p:sp>
        <p:nvSpPr>
          <p:cNvPr id="11" name="Rectangle 6">
            <a:extLst>
              <a:ext uri="{FF2B5EF4-FFF2-40B4-BE49-F238E27FC236}">
                <a16:creationId xmlns:a16="http://schemas.microsoft.com/office/drawing/2014/main" id="{FB2A7EFF-8E80-DC16-3493-A58B94427602}"/>
              </a:ext>
            </a:extLst>
          </p:cNvPr>
          <p:cNvSpPr>
            <a:spLocks noChangeArrowheads="1"/>
          </p:cNvSpPr>
          <p:nvPr/>
        </p:nvSpPr>
        <p:spPr bwMode="auto">
          <a:xfrm>
            <a:off x="5930" y="-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graphicFrame>
        <p:nvGraphicFramePr>
          <p:cNvPr id="12" name="Объект 11">
            <a:extLst>
              <a:ext uri="{FF2B5EF4-FFF2-40B4-BE49-F238E27FC236}">
                <a16:creationId xmlns:a16="http://schemas.microsoft.com/office/drawing/2014/main" id="{2F4B07FF-3154-A32D-329A-CF63D57396D4}"/>
              </a:ext>
            </a:extLst>
          </p:cNvPr>
          <p:cNvGraphicFramePr>
            <a:graphicFrameLocks noChangeAspect="1"/>
          </p:cNvGraphicFramePr>
          <p:nvPr>
            <p:extLst>
              <p:ext uri="{D42A27DB-BD31-4B8C-83A1-F6EECF244321}">
                <p14:modId xmlns:p14="http://schemas.microsoft.com/office/powerpoint/2010/main" val="212289014"/>
              </p:ext>
            </p:extLst>
          </p:nvPr>
        </p:nvGraphicFramePr>
        <p:xfrm>
          <a:off x="9429030" y="2869806"/>
          <a:ext cx="971550" cy="638175"/>
        </p:xfrm>
        <a:graphic>
          <a:graphicData uri="http://schemas.openxmlformats.org/presentationml/2006/ole">
            <mc:AlternateContent xmlns:mc="http://schemas.openxmlformats.org/markup-compatibility/2006">
              <mc:Choice xmlns:v="urn:schemas-microsoft-com:vml" Requires="v">
                <p:oleObj name="Document" showAsIcon="1" r:id="rId4" imgW="971640" imgH="634845" progId="Word.Document.12">
                  <p:embed/>
                </p:oleObj>
              </mc:Choice>
              <mc:Fallback>
                <p:oleObj name="Document" showAsIcon="1" r:id="rId4" imgW="971640" imgH="634845" progId="Word.Document.1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29030" y="2869806"/>
                        <a:ext cx="971550" cy="63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8">
            <a:extLst>
              <a:ext uri="{FF2B5EF4-FFF2-40B4-BE49-F238E27FC236}">
                <a16:creationId xmlns:a16="http://schemas.microsoft.com/office/drawing/2014/main" id="{966435D6-AE41-0435-5441-37C90AC5F4C7}"/>
              </a:ext>
            </a:extLst>
          </p:cNvPr>
          <p:cNvSpPr>
            <a:spLocks noChangeArrowheads="1"/>
          </p:cNvSpPr>
          <p:nvPr/>
        </p:nvSpPr>
        <p:spPr bwMode="auto">
          <a:xfrm>
            <a:off x="54457" y="318889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sp>
        <p:nvSpPr>
          <p:cNvPr id="15" name="TextBox 14">
            <a:extLst>
              <a:ext uri="{FF2B5EF4-FFF2-40B4-BE49-F238E27FC236}">
                <a16:creationId xmlns:a16="http://schemas.microsoft.com/office/drawing/2014/main" id="{865E4246-6364-01CF-B729-AF2AFE190A17}"/>
              </a:ext>
            </a:extLst>
          </p:cNvPr>
          <p:cNvSpPr txBox="1"/>
          <p:nvPr/>
        </p:nvSpPr>
        <p:spPr>
          <a:xfrm>
            <a:off x="6291502" y="1690957"/>
            <a:ext cx="5233389" cy="1354217"/>
          </a:xfrm>
          <a:prstGeom prst="rect">
            <a:avLst/>
          </a:prstGeom>
          <a:noFill/>
        </p:spPr>
        <p:txBody>
          <a:bodyPr wrap="square" rtlCol="0">
            <a:spAutoFit/>
          </a:bodyPr>
          <a:lstStyle/>
          <a:p>
            <a:pPr algn="just"/>
            <a:r>
              <a:rPr lang="ru-RU" sz="1600" kern="100" dirty="0">
                <a:solidFill>
                  <a:srgbClr val="002B70"/>
                </a:solidFill>
                <a:latin typeface="Times New Roman" panose="02020603050405020304" pitchFamily="18" charset="0"/>
                <a:ea typeface="Times New Roman" panose="02020603050405020304" pitchFamily="18" charset="0"/>
                <a:cs typeface="Times New Roman" panose="02020603050405020304" pitchFamily="18" charset="0"/>
              </a:rPr>
              <a:t>	В материалы (портфолио) включается эссе педагога. Количество слов в эссе должно насчитывать 250-300 слов. Темы эссе ежегодно утверждается МП РК. Утвержденные темы на 2025 год разосланы всем ОО.</a:t>
            </a:r>
          </a:p>
          <a:p>
            <a:endParaRPr lang="ru-KZ" dirty="0"/>
          </a:p>
        </p:txBody>
      </p:sp>
      <p:sp>
        <p:nvSpPr>
          <p:cNvPr id="16" name="TextBox 15">
            <a:extLst>
              <a:ext uri="{FF2B5EF4-FFF2-40B4-BE49-F238E27FC236}">
                <a16:creationId xmlns:a16="http://schemas.microsoft.com/office/drawing/2014/main" id="{EAD6A57B-EB29-F476-1ED9-BAFCCB5E3CEE}"/>
              </a:ext>
            </a:extLst>
          </p:cNvPr>
          <p:cNvSpPr txBox="1"/>
          <p:nvPr/>
        </p:nvSpPr>
        <p:spPr>
          <a:xfrm>
            <a:off x="6291502" y="3482103"/>
            <a:ext cx="5233389" cy="2462213"/>
          </a:xfrm>
          <a:prstGeom prst="rect">
            <a:avLst/>
          </a:prstGeom>
          <a:noFill/>
        </p:spPr>
        <p:txBody>
          <a:bodyPr wrap="square" rtlCol="0">
            <a:spAutoFit/>
          </a:bodyPr>
          <a:lstStyle/>
          <a:p>
            <a:pPr algn="just"/>
            <a:r>
              <a:rPr lang="ru-RU" sz="1400" dirty="0">
                <a:solidFill>
                  <a:srgbClr val="C00000"/>
                </a:solidFill>
                <a:latin typeface="Times New Roman" panose="02020603050405020304" pitchFamily="18" charset="0"/>
                <a:cs typeface="Times New Roman" panose="02020603050405020304" pitchFamily="18" charset="0"/>
              </a:rPr>
              <a:t>Примечание:</a:t>
            </a:r>
            <a:r>
              <a:rPr lang="ru-RU" sz="1400" dirty="0">
                <a:latin typeface="Times New Roman" panose="02020603050405020304" pitchFamily="18" charset="0"/>
                <a:cs typeface="Times New Roman" panose="02020603050405020304" pitchFamily="18" charset="0"/>
              </a:rPr>
              <a:t> </a:t>
            </a:r>
            <a:r>
              <a:rPr lang="ru-RU" sz="1400" b="1" dirty="0">
                <a:solidFill>
                  <a:srgbClr val="002B70"/>
                </a:solidFill>
                <a:latin typeface="Times New Roman" panose="02020603050405020304" pitchFamily="18" charset="0"/>
                <a:cs typeface="Times New Roman" panose="02020603050405020304" pitchFamily="18" charset="0"/>
              </a:rPr>
              <a:t>При аттестации на повышение (подтверждение) квалификационной категории материалы педагога отражают достижение показателей эффективности в соответствии с требованиями к заявляемой квалификационной категории. В соответствии с заявляемой квалификационной категорией выполняются все критерии (для принятия решения баллы выставляются по всем критериям оценивания с учетом порогового значения в разрезе квалификационных категорий, в случае несоответствия материалов (портфолио) заявляемой квалификационной категории по одному или нескольким критериям оценивания, по ним выставляется 0). </a:t>
            </a:r>
            <a:endParaRPr lang="ru-KZ" sz="1400" b="1" dirty="0">
              <a:solidFill>
                <a:srgbClr val="002B7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85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ED0DC-B601-5635-7C45-897915117A31}"/>
            </a:ext>
          </a:extLst>
        </p:cNvPr>
        <p:cNvGrpSpPr/>
        <p:nvPr/>
      </p:nvGrpSpPr>
      <p:grpSpPr>
        <a:xfrm>
          <a:off x="0" y="0"/>
          <a:ext cx="0" cy="0"/>
          <a:chOff x="0" y="0"/>
          <a:chExt cx="0" cy="0"/>
        </a:xfrm>
      </p:grpSpPr>
      <p:sp>
        <p:nvSpPr>
          <p:cNvPr id="13" name="Прямоугольник: усеченные противолежащие углы 12">
            <a:extLst>
              <a:ext uri="{FF2B5EF4-FFF2-40B4-BE49-F238E27FC236}">
                <a16:creationId xmlns:a16="http://schemas.microsoft.com/office/drawing/2014/main" id="{D36DA925-65E8-1B5A-94B5-FB5D2211E624}"/>
              </a:ext>
            </a:extLst>
          </p:cNvPr>
          <p:cNvSpPr/>
          <p:nvPr/>
        </p:nvSpPr>
        <p:spPr>
          <a:xfrm>
            <a:off x="141254" y="957530"/>
            <a:ext cx="11902354" cy="355367"/>
          </a:xfrm>
          <a:prstGeom prst="snip2DiagRect">
            <a:avLst>
              <a:gd name="adj1" fmla="val 0"/>
              <a:gd name="adj2" fmla="val 473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x-none" dirty="0"/>
          </a:p>
        </p:txBody>
      </p:sp>
      <p:sp>
        <p:nvSpPr>
          <p:cNvPr id="4" name="Прямоугольник 3">
            <a:extLst>
              <a:ext uri="{FF2B5EF4-FFF2-40B4-BE49-F238E27FC236}">
                <a16:creationId xmlns:a16="http://schemas.microsoft.com/office/drawing/2014/main" id="{D45F476D-27BF-CA67-66D8-A17BE84A2F7F}"/>
              </a:ext>
            </a:extLst>
          </p:cNvPr>
          <p:cNvSpPr/>
          <p:nvPr/>
        </p:nvSpPr>
        <p:spPr>
          <a:xfrm>
            <a:off x="0" y="-1"/>
            <a:ext cx="12192000" cy="957531"/>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a16="http://schemas.microsoft.com/office/drawing/2014/main" id="{49F749D6-5A36-08C8-82F5-126A55194CD8}"/>
              </a:ext>
            </a:extLst>
          </p:cNvPr>
          <p:cNvSpPr txBox="1">
            <a:spLocks/>
          </p:cNvSpPr>
          <p:nvPr/>
        </p:nvSpPr>
        <p:spPr>
          <a:xfrm>
            <a:off x="100301" y="222155"/>
            <a:ext cx="12053454" cy="6093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ru-RU" sz="2200" b="1" dirty="0">
                <a:solidFill>
                  <a:srgbClr val="C00000"/>
                </a:solidFill>
                <a:latin typeface="Times New Roman" panose="02020603050405020304" pitchFamily="18" charset="0"/>
                <a:cs typeface="Times New Roman" panose="02020603050405020304" pitchFamily="18" charset="0"/>
              </a:rPr>
              <a:t>Приказ МП РК от 25.02.2025 года №32 о внесении изменения в приказ МОН РК от </a:t>
            </a:r>
          </a:p>
          <a:p>
            <a:pPr lvl="0" algn="ctr"/>
            <a:r>
              <a:rPr lang="ru-RU" sz="2200" b="1" dirty="0">
                <a:solidFill>
                  <a:srgbClr val="C00000"/>
                </a:solidFill>
                <a:latin typeface="Times New Roman" panose="02020603050405020304" pitchFamily="18" charset="0"/>
                <a:cs typeface="Times New Roman" panose="02020603050405020304" pitchFamily="18" charset="0"/>
              </a:rPr>
              <a:t>27.01.2016 года №83 «Об утверждении Правил и условий проведения аттестации педагогов»</a:t>
            </a:r>
          </a:p>
        </p:txBody>
      </p:sp>
      <p:sp>
        <p:nvSpPr>
          <p:cNvPr id="11" name="Прямоугольник 10">
            <a:extLst>
              <a:ext uri="{FF2B5EF4-FFF2-40B4-BE49-F238E27FC236}">
                <a16:creationId xmlns:a16="http://schemas.microsoft.com/office/drawing/2014/main" id="{E5C94DF3-7BA4-058E-A616-25A1D04B7AFC}"/>
              </a:ext>
            </a:extLst>
          </p:cNvPr>
          <p:cNvSpPr/>
          <p:nvPr/>
        </p:nvSpPr>
        <p:spPr>
          <a:xfrm>
            <a:off x="176656" y="932936"/>
            <a:ext cx="11743324" cy="338554"/>
          </a:xfrm>
          <a:prstGeom prst="rect">
            <a:avLst/>
          </a:prstGeom>
        </p:spPr>
        <p:txBody>
          <a:bodyPr wrap="square">
            <a:spAutoFit/>
          </a:bodyPr>
          <a:lstStyle/>
          <a:p>
            <a:pPr algn="ctr"/>
            <a:r>
              <a:rPr lang="ru-RU" sz="1600" b="1" dirty="0">
                <a:solidFill>
                  <a:srgbClr val="FFFF00"/>
                </a:solidFill>
                <a:latin typeface="Arial" panose="020B0604020202020204" pitchFamily="34" charset="0"/>
                <a:cs typeface="Arial" panose="020B0604020202020204" pitchFamily="34" charset="0"/>
              </a:rPr>
              <a:t>ИЗМЕНЕНИЯ:  </a:t>
            </a:r>
          </a:p>
        </p:txBody>
      </p:sp>
      <p:sp>
        <p:nvSpPr>
          <p:cNvPr id="67" name="TextBox 66">
            <a:extLst>
              <a:ext uri="{FF2B5EF4-FFF2-40B4-BE49-F238E27FC236}">
                <a16:creationId xmlns:a16="http://schemas.microsoft.com/office/drawing/2014/main" id="{A067E5D1-DF4C-DF95-F5E5-5CE690FC88D4}"/>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7505F64F-742D-42F4-4E16-B7743DE65F4A}"/>
              </a:ext>
            </a:extLst>
          </p:cNvPr>
          <p:cNvSpPr/>
          <p:nvPr/>
        </p:nvSpPr>
        <p:spPr>
          <a:xfrm>
            <a:off x="621102" y="1696229"/>
            <a:ext cx="11033185" cy="3850556"/>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i="1" dirty="0">
                <a:solidFill>
                  <a:srgbClr val="C00000"/>
                </a:solidFill>
              </a:rPr>
              <a:t>Пункт 36. </a:t>
            </a:r>
            <a:r>
              <a:rPr lang="ru-RU" sz="1400" b="1" dirty="0">
                <a:solidFill>
                  <a:srgbClr val="002B70"/>
                </a:solidFill>
                <a:latin typeface="Times New Roman" panose="02020603050405020304" pitchFamily="18" charset="0"/>
                <a:cs typeface="Times New Roman" panose="02020603050405020304" pitchFamily="18" charset="0"/>
              </a:rPr>
              <a:t>При переходе первого руководителя, заместителя руководителя организации образования, методического кабинета (центра) в организации или из одной организации образования в другую действующая квалификационная категория сохраняется до завершения срока действия в должности руководителя, заместителя руководителя, методиста, заведующего (руководителя) отдела (отделения). При переходе первого руководителя на должность заместителя руководителя организации образования или наоборот действующая квалификационная категория руководителя, (заместителя руководителя) сохраняется до завершения срока действия в рамках квалификационных категорий: </a:t>
            </a:r>
          </a:p>
          <a:p>
            <a:pPr algn="ctr"/>
            <a:r>
              <a:rPr lang="ru-RU" sz="1400" b="1" dirty="0">
                <a:solidFill>
                  <a:srgbClr val="002B70"/>
                </a:solidFill>
                <a:latin typeface="Times New Roman" panose="02020603050405020304" pitchFamily="18" charset="0"/>
                <a:cs typeface="Times New Roman" panose="02020603050405020304" pitchFamily="18" charset="0"/>
              </a:rPr>
              <a:t>«руководитель первой категории» - «заместитель руководителя первой категории»;</a:t>
            </a:r>
          </a:p>
          <a:p>
            <a:pPr algn="ctr"/>
            <a:r>
              <a:rPr lang="ru-RU" sz="1400" b="1" dirty="0">
                <a:solidFill>
                  <a:srgbClr val="002B70"/>
                </a:solidFill>
                <a:latin typeface="Times New Roman" panose="02020603050405020304" pitchFamily="18" charset="0"/>
                <a:cs typeface="Times New Roman" panose="02020603050405020304" pitchFamily="18" charset="0"/>
              </a:rPr>
              <a:t>«руководитель второй категории» - «заместитель руководителя второй категории»; </a:t>
            </a:r>
          </a:p>
          <a:p>
            <a:pPr algn="ctr"/>
            <a:r>
              <a:rPr lang="ru-RU" sz="1400" b="1" dirty="0">
                <a:solidFill>
                  <a:srgbClr val="002B70"/>
                </a:solidFill>
                <a:latin typeface="Times New Roman" panose="02020603050405020304" pitchFamily="18" charset="0"/>
                <a:cs typeface="Times New Roman" panose="02020603050405020304" pitchFamily="18" charset="0"/>
              </a:rPr>
              <a:t>«руководитель третьей категории» - «заместитель руководителя третьей категории». </a:t>
            </a:r>
          </a:p>
          <a:p>
            <a:pPr algn="ctr"/>
            <a:r>
              <a:rPr lang="ru-RU" sz="1400" b="1" dirty="0">
                <a:solidFill>
                  <a:srgbClr val="002B70"/>
                </a:solidFill>
                <a:latin typeface="Times New Roman" panose="02020603050405020304" pitchFamily="18" charset="0"/>
                <a:cs typeface="Times New Roman" panose="02020603050405020304" pitchFamily="18" charset="0"/>
              </a:rPr>
              <a:t>При назначении педагога на должность заместителя руководителя или наоборот (в соответствии с требованиями к квалификации) квалификационная категория приравнивается и срок действия квалификационной категории сохраняется </a:t>
            </a:r>
            <a:r>
              <a:rPr lang="ru-RU" sz="1400" b="1" dirty="0">
                <a:solidFill>
                  <a:srgbClr val="C00000"/>
                </a:solidFill>
                <a:latin typeface="Times New Roman" panose="02020603050405020304" pitchFamily="18" charset="0"/>
                <a:cs typeface="Times New Roman" panose="02020603050405020304" pitchFamily="18" charset="0"/>
              </a:rPr>
              <a:t>на срок не более двух лет: </a:t>
            </a:r>
            <a:r>
              <a:rPr lang="ru-RU" sz="1400" b="1" dirty="0">
                <a:solidFill>
                  <a:srgbClr val="002B70"/>
                </a:solidFill>
                <a:latin typeface="Times New Roman" panose="02020603050405020304" pitchFamily="18" charset="0"/>
                <a:cs typeface="Times New Roman" panose="02020603050405020304" pitchFamily="18" charset="0"/>
              </a:rPr>
              <a:t>«педагог-эксперт» - «заместитель руководителя третьей категории»; «педагог-исследователь» - «заместитель руководителя второй категории»; «педагог-мастер» - «заместитель руководителя первой категории». </a:t>
            </a:r>
          </a:p>
          <a:p>
            <a:pPr algn="ctr"/>
            <a:endParaRPr lang="ru-RU" sz="1400" b="1" dirty="0">
              <a:solidFill>
                <a:srgbClr val="002B70"/>
              </a:solidFill>
              <a:latin typeface="Times New Roman" panose="02020603050405020304" pitchFamily="18" charset="0"/>
              <a:cs typeface="Times New Roman" panose="02020603050405020304" pitchFamily="18" charset="0"/>
            </a:endParaRPr>
          </a:p>
          <a:p>
            <a:pPr algn="ctr"/>
            <a:r>
              <a:rPr lang="ru-RU" sz="1400" b="1" dirty="0">
                <a:solidFill>
                  <a:srgbClr val="002B70"/>
                </a:solidFill>
                <a:latin typeface="Times New Roman" panose="02020603050405020304" pitchFamily="18" charset="0"/>
                <a:cs typeface="Times New Roman" panose="02020603050405020304" pitchFamily="18" charset="0"/>
              </a:rPr>
              <a:t>Последующая аттестация проводится в порядке, определенном настоящими Правилами, по занимаемой должности.</a:t>
            </a:r>
          </a:p>
        </p:txBody>
      </p:sp>
    </p:spTree>
    <p:extLst>
      <p:ext uri="{BB962C8B-B14F-4D97-AF65-F5344CB8AC3E}">
        <p14:creationId xmlns:p14="http://schemas.microsoft.com/office/powerpoint/2010/main" val="2124888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E5280-5E3A-5064-2BE0-6BED9DC82B13}"/>
            </a:ext>
          </a:extLst>
        </p:cNvPr>
        <p:cNvGrpSpPr/>
        <p:nvPr/>
      </p:nvGrpSpPr>
      <p:grpSpPr>
        <a:xfrm>
          <a:off x="0" y="0"/>
          <a:ext cx="0" cy="0"/>
          <a:chOff x="0" y="0"/>
          <a:chExt cx="0" cy="0"/>
        </a:xfrm>
      </p:grpSpPr>
      <p:sp>
        <p:nvSpPr>
          <p:cNvPr id="13" name="Прямоугольник: усеченные противолежащие углы 12">
            <a:extLst>
              <a:ext uri="{FF2B5EF4-FFF2-40B4-BE49-F238E27FC236}">
                <a16:creationId xmlns:a16="http://schemas.microsoft.com/office/drawing/2014/main" id="{792A023B-B9C9-808D-213A-57B4ACF21DB7}"/>
              </a:ext>
            </a:extLst>
          </p:cNvPr>
          <p:cNvSpPr/>
          <p:nvPr/>
        </p:nvSpPr>
        <p:spPr>
          <a:xfrm>
            <a:off x="182366" y="74681"/>
            <a:ext cx="11902354" cy="355367"/>
          </a:xfrm>
          <a:prstGeom prst="snip2DiagRect">
            <a:avLst>
              <a:gd name="adj1" fmla="val 0"/>
              <a:gd name="adj2" fmla="val 473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x-none" dirty="0"/>
          </a:p>
        </p:txBody>
      </p:sp>
      <p:sp>
        <p:nvSpPr>
          <p:cNvPr id="81" name="Прямоугольник: усеченные противолежащие углы 80">
            <a:extLst>
              <a:ext uri="{FF2B5EF4-FFF2-40B4-BE49-F238E27FC236}">
                <a16:creationId xmlns:a16="http://schemas.microsoft.com/office/drawing/2014/main" id="{011917A4-78EB-22DD-7E35-AC03E44AFDF5}"/>
              </a:ext>
            </a:extLst>
          </p:cNvPr>
          <p:cNvSpPr/>
          <p:nvPr/>
        </p:nvSpPr>
        <p:spPr>
          <a:xfrm>
            <a:off x="100142" y="1382268"/>
            <a:ext cx="11984578" cy="5401051"/>
          </a:xfrm>
          <a:prstGeom prst="snip2DiagRect">
            <a:avLst>
              <a:gd name="adj1" fmla="val 0"/>
              <a:gd name="adj2" fmla="val 4730"/>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1" name="Прямоугольник 10">
            <a:extLst>
              <a:ext uri="{FF2B5EF4-FFF2-40B4-BE49-F238E27FC236}">
                <a16:creationId xmlns:a16="http://schemas.microsoft.com/office/drawing/2014/main" id="{33F9135D-77F4-9B0C-7E77-D5977DDCE0C8}"/>
              </a:ext>
            </a:extLst>
          </p:cNvPr>
          <p:cNvSpPr/>
          <p:nvPr/>
        </p:nvSpPr>
        <p:spPr>
          <a:xfrm>
            <a:off x="-362265" y="86651"/>
            <a:ext cx="11743324" cy="376065"/>
          </a:xfrm>
          <a:prstGeom prst="rect">
            <a:avLst/>
          </a:prstGeom>
        </p:spPr>
        <p:txBody>
          <a:bodyPr wrap="square">
            <a:spAutoFit/>
          </a:bodyPr>
          <a:lstStyle/>
          <a:p>
            <a:pPr algn="ctr" fontAlgn="base">
              <a:lnSpc>
                <a:spcPct val="107000"/>
              </a:lnSpc>
              <a:spcAft>
                <a:spcPts val="800"/>
              </a:spcAft>
            </a:pPr>
            <a:r>
              <a:rPr lang="ru-RU" sz="1800" b="1" kern="100" dirty="0">
                <a:solidFill>
                  <a:srgbClr val="FFFF00"/>
                </a:solidFill>
                <a:effectLst/>
                <a:latin typeface="Arial" panose="020B0604020202020204" pitchFamily="34" charset="0"/>
                <a:ea typeface="Aptos" panose="020B0004020202020204" pitchFamily="34" charset="0"/>
                <a:cs typeface="Times New Roman" panose="02020603050405020304" pitchFamily="18" charset="0"/>
              </a:rPr>
              <a:t>Пункт 38. ОЗП состоит из следующих заданий:</a:t>
            </a:r>
            <a:endParaRPr lang="ru-KZ" sz="1800" kern="100" dirty="0">
              <a:solidFill>
                <a:srgbClr val="FFFF0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67" name="TextBox 66">
            <a:extLst>
              <a:ext uri="{FF2B5EF4-FFF2-40B4-BE49-F238E27FC236}">
                <a16:creationId xmlns:a16="http://schemas.microsoft.com/office/drawing/2014/main" id="{69DF7D03-E3FD-4F8C-B7AD-2A22639F042B}"/>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7F004280-90EA-3EB5-B96A-887CBB0D95F8}"/>
              </a:ext>
            </a:extLst>
          </p:cNvPr>
          <p:cNvSpPr/>
          <p:nvPr/>
        </p:nvSpPr>
        <p:spPr>
          <a:xfrm>
            <a:off x="100142" y="1382269"/>
            <a:ext cx="11984578" cy="5401050"/>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00" b="1" dirty="0">
              <a:solidFill>
                <a:srgbClr val="002B70"/>
              </a:solidFill>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FE30B510-9860-CE98-5F2F-50DF30B56B39}"/>
              </a:ext>
            </a:extLst>
          </p:cNvPr>
          <p:cNvGraphicFramePr>
            <a:graphicFrameLocks noGrp="1"/>
          </p:cNvGraphicFramePr>
          <p:nvPr>
            <p:extLst>
              <p:ext uri="{D42A27DB-BD31-4B8C-83A1-F6EECF244321}">
                <p14:modId xmlns:p14="http://schemas.microsoft.com/office/powerpoint/2010/main" val="3236293347"/>
              </p:ext>
            </p:extLst>
          </p:nvPr>
        </p:nvGraphicFramePr>
        <p:xfrm>
          <a:off x="107280" y="474686"/>
          <a:ext cx="11984579" cy="6451702"/>
        </p:xfrm>
        <a:graphic>
          <a:graphicData uri="http://schemas.openxmlformats.org/drawingml/2006/table">
            <a:tbl>
              <a:tblPr firstRow="1" firstCol="1" bandRow="1">
                <a:tableStyleId>{5C22544A-7EE6-4342-B048-85BDC9FD1C3A}</a:tableStyleId>
              </a:tblPr>
              <a:tblGrid>
                <a:gridCol w="4332835">
                  <a:extLst>
                    <a:ext uri="{9D8B030D-6E8A-4147-A177-3AD203B41FA5}">
                      <a16:colId xmlns:a16="http://schemas.microsoft.com/office/drawing/2014/main" val="2721989054"/>
                    </a:ext>
                  </a:extLst>
                </a:gridCol>
                <a:gridCol w="2048608">
                  <a:extLst>
                    <a:ext uri="{9D8B030D-6E8A-4147-A177-3AD203B41FA5}">
                      <a16:colId xmlns:a16="http://schemas.microsoft.com/office/drawing/2014/main" val="2929193674"/>
                    </a:ext>
                  </a:extLst>
                </a:gridCol>
                <a:gridCol w="1438848">
                  <a:extLst>
                    <a:ext uri="{9D8B030D-6E8A-4147-A177-3AD203B41FA5}">
                      <a16:colId xmlns:a16="http://schemas.microsoft.com/office/drawing/2014/main" val="448854691"/>
                    </a:ext>
                  </a:extLst>
                </a:gridCol>
                <a:gridCol w="1396335">
                  <a:extLst>
                    <a:ext uri="{9D8B030D-6E8A-4147-A177-3AD203B41FA5}">
                      <a16:colId xmlns:a16="http://schemas.microsoft.com/office/drawing/2014/main" val="4181160446"/>
                    </a:ext>
                  </a:extLst>
                </a:gridCol>
                <a:gridCol w="1396335">
                  <a:extLst>
                    <a:ext uri="{9D8B030D-6E8A-4147-A177-3AD203B41FA5}">
                      <a16:colId xmlns:a16="http://schemas.microsoft.com/office/drawing/2014/main" val="748623651"/>
                    </a:ext>
                  </a:extLst>
                </a:gridCol>
                <a:gridCol w="1371618">
                  <a:extLst>
                    <a:ext uri="{9D8B030D-6E8A-4147-A177-3AD203B41FA5}">
                      <a16:colId xmlns:a16="http://schemas.microsoft.com/office/drawing/2014/main" val="980930673"/>
                    </a:ext>
                  </a:extLst>
                </a:gridCol>
              </a:tblGrid>
              <a:tr h="164863">
                <a:tc rowSpan="2">
                  <a:txBody>
                    <a:bodyPr/>
                    <a:lstStyle/>
                    <a:p>
                      <a:pPr algn="ctr" fontAlgn="base">
                        <a:lnSpc>
                          <a:spcPct val="107000"/>
                        </a:lnSpc>
                        <a:spcAft>
                          <a:spcPts val="800"/>
                        </a:spcAft>
                      </a:pPr>
                      <a:r>
                        <a:rPr lang="kk-KZ" sz="1400" kern="100" dirty="0">
                          <a:solidFill>
                            <a:srgbClr val="002B70"/>
                          </a:solidFill>
                          <a:effectLst/>
                          <a:latin typeface="Times New Roman" panose="02020603050405020304" pitchFamily="18" charset="0"/>
                          <a:cs typeface="Times New Roman" panose="02020603050405020304" pitchFamily="18" charset="0"/>
                        </a:rPr>
                        <a:t>Тестируемые</a:t>
                      </a:r>
                      <a:endParaRPr lang="ru-KZ" sz="1400"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rowSpan="2">
                  <a:txBody>
                    <a:bodyPr/>
                    <a:lstStyle/>
                    <a:p>
                      <a:pPr algn="ctr" fontAlgn="base">
                        <a:lnSpc>
                          <a:spcPct val="107000"/>
                        </a:lnSpc>
                        <a:spcAft>
                          <a:spcPts val="800"/>
                        </a:spcAft>
                      </a:pPr>
                      <a:r>
                        <a:rPr lang="kk-KZ" sz="1400" kern="100" dirty="0">
                          <a:solidFill>
                            <a:srgbClr val="002B70"/>
                          </a:solidFill>
                          <a:effectLst/>
                          <a:latin typeface="Times New Roman" panose="02020603050405020304" pitchFamily="18" charset="0"/>
                          <a:cs typeface="Times New Roman" panose="02020603050405020304" pitchFamily="18" charset="0"/>
                        </a:rPr>
                        <a:t>Количество заданий</a:t>
                      </a:r>
                      <a:endParaRPr lang="ru-KZ" sz="1400"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gridSpan="4">
                  <a:txBody>
                    <a:bodyPr/>
                    <a:lstStyle/>
                    <a:p>
                      <a:pPr algn="ctr" fontAlgn="base">
                        <a:lnSpc>
                          <a:spcPct val="107000"/>
                        </a:lnSpc>
                        <a:spcAft>
                          <a:spcPts val="800"/>
                        </a:spcAft>
                      </a:pPr>
                      <a:r>
                        <a:rPr lang="kk-KZ" sz="1200" kern="100" dirty="0">
                          <a:solidFill>
                            <a:srgbClr val="002B70"/>
                          </a:solidFill>
                          <a:effectLst/>
                          <a:latin typeface="Times New Roman" panose="02020603050405020304" pitchFamily="18" charset="0"/>
                          <a:cs typeface="Times New Roman" panose="02020603050405020304" pitchFamily="18" charset="0"/>
                        </a:rPr>
                        <a:t>Пороговые баллы</a:t>
                      </a:r>
                      <a:endParaRPr lang="ru-KZ" sz="1200" kern="100" dirty="0">
                        <a:solidFill>
                          <a:srgbClr val="002B7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tc>
                <a:tc hMerge="1">
                  <a:txBody>
                    <a:bodyPr/>
                    <a:lstStyle/>
                    <a:p>
                      <a:endParaRPr lang="ru-KZ"/>
                    </a:p>
                  </a:txBody>
                  <a:tcPr/>
                </a:tc>
                <a:tc hMerge="1">
                  <a:txBody>
                    <a:bodyPr/>
                    <a:lstStyle/>
                    <a:p>
                      <a:endParaRPr lang="ru-KZ"/>
                    </a:p>
                  </a:txBody>
                  <a:tcPr/>
                </a:tc>
                <a:tc hMerge="1">
                  <a:txBody>
                    <a:bodyPr/>
                    <a:lstStyle/>
                    <a:p>
                      <a:endParaRPr lang="ru-KZ"/>
                    </a:p>
                  </a:txBody>
                  <a:tcPr/>
                </a:tc>
                <a:extLst>
                  <a:ext uri="{0D108BD9-81ED-4DB2-BD59-A6C34878D82A}">
                    <a16:rowId xmlns:a16="http://schemas.microsoft.com/office/drawing/2014/main" val="3126409531"/>
                  </a:ext>
                </a:extLst>
              </a:tr>
              <a:tr h="360204">
                <a:tc vMerge="1">
                  <a:txBody>
                    <a:bodyPr/>
                    <a:lstStyle/>
                    <a:p>
                      <a:endParaRPr lang="ru-KZ"/>
                    </a:p>
                  </a:txBody>
                  <a:tcPr/>
                </a:tc>
                <a:tc vMerge="1">
                  <a:txBody>
                    <a:bodyPr/>
                    <a:lstStyle/>
                    <a:p>
                      <a:endParaRPr lang="ru-KZ"/>
                    </a:p>
                  </a:txBody>
                  <a:tcPr/>
                </a:tc>
                <a:tc>
                  <a:txBody>
                    <a:bodyPr/>
                    <a:lstStyle/>
                    <a:p>
                      <a:pPr algn="ctr" fontAlgn="base">
                        <a:lnSpc>
                          <a:spcPct val="107000"/>
                        </a:lnSpc>
                        <a:spcAft>
                          <a:spcPts val="800"/>
                        </a:spcAft>
                      </a:pPr>
                      <a:r>
                        <a:rPr lang="kk-KZ" sz="1050" kern="100" dirty="0">
                          <a:solidFill>
                            <a:schemeClr val="tx1"/>
                          </a:solidFill>
                          <a:effectLst/>
                          <a:latin typeface="Times New Roman" panose="02020603050405020304" pitchFamily="18" charset="0"/>
                          <a:cs typeface="Times New Roman" panose="02020603050405020304" pitchFamily="18" charset="0"/>
                        </a:rPr>
                        <a:t>Для педагога-модератора</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tc>
                <a:tc>
                  <a:txBody>
                    <a:bodyPr/>
                    <a:lstStyle/>
                    <a:p>
                      <a:pPr algn="ctr" fontAlgn="base">
                        <a:lnSpc>
                          <a:spcPct val="100000"/>
                        </a:lnSpc>
                        <a:spcAft>
                          <a:spcPts val="0"/>
                        </a:spcAft>
                      </a:pPr>
                      <a:r>
                        <a:rPr lang="kk-KZ" sz="1050" kern="100" dirty="0">
                          <a:solidFill>
                            <a:schemeClr val="tx1"/>
                          </a:solidFill>
                          <a:effectLst/>
                          <a:latin typeface="Times New Roman" panose="02020603050405020304" pitchFamily="18" charset="0"/>
                          <a:cs typeface="Times New Roman" panose="02020603050405020304" pitchFamily="18" charset="0"/>
                        </a:rPr>
                        <a:t>Для педагога-</a:t>
                      </a:r>
                    </a:p>
                    <a:p>
                      <a:pPr algn="ctr" fontAlgn="base">
                        <a:lnSpc>
                          <a:spcPct val="100000"/>
                        </a:lnSpc>
                        <a:spcAft>
                          <a:spcPts val="0"/>
                        </a:spcAft>
                      </a:pPr>
                      <a:r>
                        <a:rPr lang="kk-KZ" sz="1050" kern="100" dirty="0">
                          <a:solidFill>
                            <a:schemeClr val="tx1"/>
                          </a:solidFill>
                          <a:effectLst/>
                          <a:latin typeface="Times New Roman" panose="02020603050405020304" pitchFamily="18" charset="0"/>
                          <a:cs typeface="Times New Roman" panose="02020603050405020304" pitchFamily="18" charset="0"/>
                        </a:rPr>
                        <a:t>эксперта</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tc>
                <a:tc>
                  <a:txBody>
                    <a:bodyPr/>
                    <a:lstStyle/>
                    <a:p>
                      <a:pPr algn="ctr" fontAlgn="base">
                        <a:lnSpc>
                          <a:spcPct val="107000"/>
                        </a:lnSpc>
                        <a:spcAft>
                          <a:spcPts val="800"/>
                        </a:spcAft>
                      </a:pPr>
                      <a:r>
                        <a:rPr lang="kk-KZ" sz="1050" kern="100" dirty="0">
                          <a:solidFill>
                            <a:schemeClr val="tx1"/>
                          </a:solidFill>
                          <a:effectLst/>
                          <a:latin typeface="Times New Roman" panose="02020603050405020304" pitchFamily="18" charset="0"/>
                          <a:cs typeface="Times New Roman" panose="02020603050405020304" pitchFamily="18" charset="0"/>
                        </a:rPr>
                        <a:t>Для педагога-исследователя</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tc>
                <a:tc>
                  <a:txBody>
                    <a:bodyPr/>
                    <a:lstStyle/>
                    <a:p>
                      <a:pPr algn="ctr" fontAlgn="base">
                        <a:lnSpc>
                          <a:spcPct val="107000"/>
                        </a:lnSpc>
                        <a:spcAft>
                          <a:spcPts val="0"/>
                        </a:spcAft>
                      </a:pPr>
                      <a:r>
                        <a:rPr lang="kk-KZ" sz="1050" kern="100" dirty="0">
                          <a:solidFill>
                            <a:schemeClr val="tx1"/>
                          </a:solidFill>
                          <a:effectLst/>
                          <a:latin typeface="Times New Roman" panose="02020603050405020304" pitchFamily="18" charset="0"/>
                          <a:cs typeface="Times New Roman" panose="02020603050405020304" pitchFamily="18" charset="0"/>
                        </a:rPr>
                        <a:t>Для педагога-</a:t>
                      </a:r>
                    </a:p>
                    <a:p>
                      <a:pPr algn="ctr" fontAlgn="base">
                        <a:lnSpc>
                          <a:spcPct val="107000"/>
                        </a:lnSpc>
                        <a:spcAft>
                          <a:spcPts val="0"/>
                        </a:spcAft>
                      </a:pPr>
                      <a:r>
                        <a:rPr lang="kk-KZ" sz="1050" kern="100" dirty="0">
                          <a:solidFill>
                            <a:schemeClr val="tx1"/>
                          </a:solidFill>
                          <a:effectLst/>
                          <a:latin typeface="Times New Roman" panose="02020603050405020304" pitchFamily="18" charset="0"/>
                          <a:cs typeface="Times New Roman" panose="02020603050405020304" pitchFamily="18" charset="0"/>
                        </a:rPr>
                        <a:t>мастера</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tc>
                <a:extLst>
                  <a:ext uri="{0D108BD9-81ED-4DB2-BD59-A6C34878D82A}">
                    <a16:rowId xmlns:a16="http://schemas.microsoft.com/office/drawing/2014/main" val="1642637569"/>
                  </a:ext>
                </a:extLst>
              </a:tr>
              <a:tr h="556897">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педагогов дошкольных организаций и предшкольных классов общеобразовательных школ, лицеев и гимназий</a:t>
                      </a:r>
                      <a:endParaRPr lang="ru-KZ" sz="1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«Знание методик по профилю, дошкольная педагогика и психология»</a:t>
                      </a:r>
                      <a:r>
                        <a:rPr lang="kk-KZ" sz="1050" b="1" kern="100" dirty="0">
                          <a:solidFill>
                            <a:srgbClr val="C00000"/>
                          </a:solidFill>
                          <a:effectLst/>
                          <a:latin typeface="Times New Roman" panose="02020603050405020304" pitchFamily="18" charset="0"/>
                          <a:cs typeface="Times New Roman" panose="02020603050405020304" pitchFamily="18" charset="0"/>
                        </a:rPr>
                        <a:t>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633605960"/>
                  </a:ext>
                </a:extLst>
              </a:tr>
              <a:tr h="469068">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педагогов основного среднего и общего среднего образования</a:t>
                      </a:r>
                      <a:endParaRPr lang="ru-KZ" sz="1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«Предметные знания»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932759285"/>
                  </a:ext>
                </a:extLst>
              </a:tr>
              <a:tr h="358638">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педагогов организаций дополнительного обра</a:t>
                      </a:r>
                      <a:r>
                        <a:rPr lang="ru-RU" sz="1050" kern="100" dirty="0">
                          <a:solidFill>
                            <a:schemeClr val="tx1"/>
                          </a:solidFill>
                          <a:effectLst/>
                          <a:latin typeface="Times New Roman" panose="02020603050405020304" pitchFamily="18" charset="0"/>
                          <a:cs typeface="Times New Roman" panose="02020603050405020304" pitchFamily="18" charset="0"/>
                        </a:rPr>
                        <a:t>зования</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«Основы педагогики и психологии»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 </a:t>
                      </a:r>
                      <a:r>
                        <a:rPr lang="ru-RU" sz="1050" b="1" kern="100" dirty="0">
                          <a:solidFill>
                            <a:srgbClr val="002060"/>
                          </a:solidFill>
                          <a:effectLst/>
                          <a:latin typeface="Times New Roman" panose="02020603050405020304" pitchFamily="18" charset="0"/>
                          <a:cs typeface="Times New Roman" panose="02020603050405020304" pitchFamily="18" charset="0"/>
                        </a:rPr>
                        <a:t>(</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503385987"/>
                  </a:ext>
                </a:extLst>
              </a:tr>
              <a:tr h="891444">
                <a:tc>
                  <a:txBody>
                    <a:bodyPr/>
                    <a:lstStyle/>
                    <a:p>
                      <a:pPr algn="ctr" fontAlgn="base">
                        <a:lnSpc>
                          <a:spcPct val="107000"/>
                        </a:lnSpc>
                        <a:spcAft>
                          <a:spcPts val="800"/>
                        </a:spcAft>
                      </a:pPr>
                      <a:r>
                        <a:rPr lang="ru-RU" sz="1050" kern="100" dirty="0">
                          <a:solidFill>
                            <a:schemeClr val="tx1"/>
                          </a:solidFill>
                          <a:effectLst/>
                          <a:latin typeface="Times New Roman" panose="02020603050405020304" pitchFamily="18" charset="0"/>
                          <a:cs typeface="Times New Roman" panose="02020603050405020304" pitchFamily="18" charset="0"/>
                        </a:rPr>
                        <a:t>Для воспитателей, педагогов-психологов специальных организаций, организаций образования для детей-сирот и детей, оставшихся без попечения родителей, интернатных организаций, общежитий, педагогов-ассистентов, социальных педагогов, </a:t>
                      </a:r>
                      <a:r>
                        <a:rPr lang="ru-RU" sz="1050" kern="100" dirty="0" err="1">
                          <a:solidFill>
                            <a:schemeClr val="tx1"/>
                          </a:solidFill>
                          <a:effectLst/>
                          <a:latin typeface="Times New Roman" panose="02020603050405020304" pitchFamily="18" charset="0"/>
                          <a:cs typeface="Times New Roman" panose="02020603050405020304" pitchFamily="18" charset="0"/>
                        </a:rPr>
                        <a:t>профориентаторов</a:t>
                      </a:r>
                      <a:r>
                        <a:rPr lang="ru-RU" sz="1050" kern="100" dirty="0">
                          <a:solidFill>
                            <a:schemeClr val="tx1"/>
                          </a:solidFill>
                          <a:effectLst/>
                          <a:latin typeface="Times New Roman" panose="02020603050405020304" pitchFamily="18" charset="0"/>
                          <a:cs typeface="Times New Roman" panose="02020603050405020304" pitchFamily="18" charset="0"/>
                        </a:rPr>
                        <a:t>, вожатых</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«Основы педагогики и психологии»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2308431520"/>
                  </a:ext>
                </a:extLst>
              </a:tr>
              <a:tr h="466148">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педагогов специальных организаций образования и специальных педагогов организаций образования</a:t>
                      </a:r>
                      <a:endParaRPr lang="ru-KZ" sz="1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«Предметные знания по профилю»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4038765325"/>
                  </a:ext>
                </a:extLst>
              </a:tr>
              <a:tr h="876692">
                <a:tc>
                  <a:txBody>
                    <a:bodyPr/>
                    <a:lstStyle/>
                    <a:p>
                      <a:pPr indent="450215" algn="ctr" fontAlgn="base">
                        <a:lnSpc>
                          <a:spcPct val="107000"/>
                        </a:lnSpc>
                        <a:spcAft>
                          <a:spcPts val="800"/>
                        </a:spcAft>
                      </a:pPr>
                      <a:r>
                        <a:rPr lang="ru-RU" sz="1050" kern="100" dirty="0">
                          <a:solidFill>
                            <a:schemeClr val="tx1"/>
                          </a:solidFill>
                          <a:effectLst/>
                          <a:latin typeface="Times New Roman" panose="02020603050405020304" pitchFamily="18" charset="0"/>
                          <a:cs typeface="Times New Roman" panose="02020603050405020304" pitchFamily="18" charset="0"/>
                        </a:rPr>
                        <a:t>Для преподавателей </a:t>
                      </a:r>
                      <a:r>
                        <a:rPr lang="ru-RU" sz="1050" kern="100" dirty="0" err="1">
                          <a:solidFill>
                            <a:schemeClr val="tx1"/>
                          </a:solidFill>
                          <a:effectLst/>
                          <a:latin typeface="Times New Roman" panose="02020603050405020304" pitchFamily="18" charset="0"/>
                          <a:cs typeface="Times New Roman" panose="02020603050405020304" pitchFamily="18" charset="0"/>
                        </a:rPr>
                        <a:t>ТиПО</a:t>
                      </a:r>
                      <a:r>
                        <a:rPr lang="ru-RU" sz="1050" kern="100" dirty="0">
                          <a:solidFill>
                            <a:schemeClr val="tx1"/>
                          </a:solidFill>
                          <a:effectLst/>
                          <a:latin typeface="Times New Roman" panose="02020603050405020304" pitchFamily="18" charset="0"/>
                          <a:cs typeface="Times New Roman" panose="02020603050405020304" pitchFamily="18" charset="0"/>
                        </a:rPr>
                        <a:t> по общеобразовательным дисциплинам, общепрофессиональным и специальным дисциплинам, общегуманитарным и социально-экономическим дисциплинам, мастеров производственного </a:t>
                      </a:r>
                      <a:r>
                        <a:rPr lang="kk-KZ" sz="1050" kern="100" dirty="0">
                          <a:solidFill>
                            <a:schemeClr val="tx1"/>
                          </a:solidFill>
                          <a:effectLst/>
                          <a:latin typeface="Times New Roman" panose="02020603050405020304" pitchFamily="18" charset="0"/>
                          <a:cs typeface="Times New Roman" panose="02020603050405020304" pitchFamily="18" charset="0"/>
                        </a:rPr>
                        <a:t>о</a:t>
                      </a:r>
                      <a:r>
                        <a:rPr lang="ru-RU" sz="1050" kern="100" dirty="0">
                          <a:solidFill>
                            <a:schemeClr val="tx1"/>
                          </a:solidFill>
                          <a:effectLst/>
                          <a:latin typeface="Times New Roman" panose="02020603050405020304" pitchFamily="18" charset="0"/>
                          <a:cs typeface="Times New Roman" panose="02020603050405020304" pitchFamily="18" charset="0"/>
                        </a:rPr>
                        <a:t>бучения</a:t>
                      </a:r>
                      <a:endParaRPr lang="ru-KZ" sz="105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«Предметные знания»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4022486805"/>
                  </a:ext>
                </a:extLst>
              </a:tr>
              <a:tr h="369854">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педагогов иных должностей </a:t>
                      </a:r>
                      <a:r>
                        <a:rPr lang="ru-RU" sz="1200" kern="100" dirty="0" err="1">
                          <a:solidFill>
                            <a:schemeClr val="tx1"/>
                          </a:solidFill>
                          <a:effectLst/>
                          <a:latin typeface="Times New Roman" panose="02020603050405020304" pitchFamily="18" charset="0"/>
                          <a:cs typeface="Times New Roman" panose="02020603050405020304" pitchFamily="18" charset="0"/>
                        </a:rPr>
                        <a:t>ТиПО</a:t>
                      </a:r>
                      <a:endParaRPr lang="ru-KZ" sz="1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«Основы педагогики и психологии» - 50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60 </a:t>
                      </a:r>
                      <a:r>
                        <a:rPr lang="ru-RU" sz="1050" b="1" kern="100" dirty="0">
                          <a:solidFill>
                            <a:srgbClr val="002060"/>
                          </a:solidFill>
                          <a:effectLst/>
                          <a:latin typeface="Times New Roman" panose="02020603050405020304" pitchFamily="18" charset="0"/>
                          <a:cs typeface="Times New Roman" panose="02020603050405020304" pitchFamily="18" charset="0"/>
                        </a:rPr>
                        <a:t>% (30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70 </a:t>
                      </a:r>
                      <a:r>
                        <a:rPr lang="ru-RU" sz="1050" b="1" kern="100" dirty="0">
                          <a:solidFill>
                            <a:srgbClr val="002060"/>
                          </a:solidFill>
                          <a:effectLst/>
                          <a:latin typeface="Times New Roman" panose="02020603050405020304" pitchFamily="18" charset="0"/>
                          <a:cs typeface="Times New Roman" panose="02020603050405020304" pitchFamily="18" charset="0"/>
                        </a:rPr>
                        <a:t>% (3</a:t>
                      </a:r>
                      <a:r>
                        <a:rPr lang="kk-KZ" sz="1050" b="1" kern="100" dirty="0">
                          <a:solidFill>
                            <a:srgbClr val="002060"/>
                          </a:solidFill>
                          <a:effectLst/>
                          <a:latin typeface="Times New Roman" panose="02020603050405020304" pitchFamily="18" charset="0"/>
                          <a:cs typeface="Times New Roman" panose="02020603050405020304" pitchFamily="18" charset="0"/>
                        </a:rPr>
                        <a:t>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80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40</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kk-KZ" sz="1050" b="1" kern="100" dirty="0">
                          <a:solidFill>
                            <a:srgbClr val="002060"/>
                          </a:solidFill>
                          <a:effectLst/>
                          <a:latin typeface="Times New Roman" panose="02020603050405020304" pitchFamily="18" charset="0"/>
                          <a:cs typeface="Times New Roman" panose="02020603050405020304" pitchFamily="18" charset="0"/>
                        </a:rPr>
                        <a:t>90 </a:t>
                      </a:r>
                      <a:r>
                        <a:rPr lang="ru-RU" sz="1050" b="1" kern="100" dirty="0">
                          <a:solidFill>
                            <a:srgbClr val="002060"/>
                          </a:solidFill>
                          <a:effectLst/>
                          <a:latin typeface="Times New Roman" panose="02020603050405020304" pitchFamily="18" charset="0"/>
                          <a:cs typeface="Times New Roman" panose="02020603050405020304" pitchFamily="18" charset="0"/>
                        </a:rPr>
                        <a:t>% (</a:t>
                      </a:r>
                      <a:r>
                        <a:rPr lang="kk-KZ" sz="1050" b="1" kern="100" dirty="0">
                          <a:solidFill>
                            <a:srgbClr val="002060"/>
                          </a:solidFill>
                          <a:effectLst/>
                          <a:latin typeface="Times New Roman" panose="02020603050405020304" pitchFamily="18" charset="0"/>
                          <a:cs typeface="Times New Roman" panose="02020603050405020304" pitchFamily="18" charset="0"/>
                        </a:rPr>
                        <a:t>45</a:t>
                      </a:r>
                      <a:r>
                        <a:rPr lang="ru-RU" sz="1050" b="1" kern="100" dirty="0">
                          <a:solidFill>
                            <a:srgbClr val="002060"/>
                          </a:solidFill>
                          <a:effectLst/>
                          <a:latin typeface="Times New Roman" panose="02020603050405020304" pitchFamily="18" charset="0"/>
                          <a:cs typeface="Times New Roman" panose="02020603050405020304" pitchFamily="18" charset="0"/>
                        </a:rPr>
                        <a:t> баллов)</a:t>
                      </a: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3144630311"/>
                  </a:ext>
                </a:extLst>
              </a:tr>
              <a:tr h="1920258">
                <a:tc>
                  <a:txBody>
                    <a:bodyPr/>
                    <a:lstStyle/>
                    <a:p>
                      <a:pPr algn="ctr" fontAlgn="base">
                        <a:lnSpc>
                          <a:spcPct val="107000"/>
                        </a:lnSpc>
                        <a:spcAft>
                          <a:spcPts val="800"/>
                        </a:spcAft>
                      </a:pPr>
                      <a:r>
                        <a:rPr lang="ru-RU" sz="1200" kern="100" dirty="0">
                          <a:solidFill>
                            <a:schemeClr val="tx1"/>
                          </a:solidFill>
                          <a:effectLst/>
                          <a:latin typeface="Times New Roman" panose="02020603050405020304" pitchFamily="18" charset="0"/>
                          <a:cs typeface="Times New Roman" panose="02020603050405020304" pitchFamily="18" charset="0"/>
                        </a:rPr>
                        <a:t>Для руководителей и заместителей руководителя ОО</a:t>
                      </a:r>
                      <a:endParaRPr lang="ru-KZ" sz="1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a:txBody>
                    <a:bodyPr/>
                    <a:lstStyle/>
                    <a:p>
                      <a:pPr algn="ctr" fontAlgn="base">
                        <a:lnSpc>
                          <a:spcPct val="107000"/>
                        </a:lnSpc>
                        <a:spcAft>
                          <a:spcPts val="800"/>
                        </a:spcAft>
                      </a:pPr>
                      <a:r>
                        <a:rPr lang="ru-RU" sz="1050" b="1" kern="100" dirty="0">
                          <a:solidFill>
                            <a:srgbClr val="C00000"/>
                          </a:solidFill>
                          <a:effectLst/>
                          <a:latin typeface="Times New Roman" panose="02020603050405020304" pitchFamily="18" charset="0"/>
                          <a:cs typeface="Times New Roman" panose="02020603050405020304" pitchFamily="18" charset="0"/>
                        </a:rPr>
                        <a:t>«Знание законодательства Республики Казахстан и нормативных правовых актов в области образования» - 60</a:t>
                      </a:r>
                      <a:endParaRPr lang="ru-KZ" sz="1050" b="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gridSpan="4">
                  <a:txBody>
                    <a:bodyPr/>
                    <a:lstStyle/>
                    <a:p>
                      <a:pPr algn="ctr" fontAlgn="base">
                        <a:lnSpc>
                          <a:spcPct val="107000"/>
                        </a:lnSpc>
                        <a:spcAft>
                          <a:spcPts val="0"/>
                        </a:spcAft>
                      </a:pPr>
                      <a:r>
                        <a:rPr lang="ru-RU"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70 %  (42 балла) </a:t>
                      </a:r>
                    </a:p>
                    <a:p>
                      <a:pPr algn="ctr" fontAlgn="base">
                        <a:lnSpc>
                          <a:spcPct val="100000"/>
                        </a:lnSpc>
                        <a:spcAft>
                          <a:spcPts val="0"/>
                        </a:spcAft>
                      </a:pPr>
                      <a:r>
                        <a:rPr lang="kk-KZ" sz="1050" b="1" dirty="0">
                          <a:solidFill>
                            <a:srgbClr val="FF0000"/>
                          </a:solidFill>
                          <a:latin typeface="Times New Roman" panose="02020603050405020304" pitchFamily="18" charset="0"/>
                          <a:cs typeface="Times New Roman" panose="02020603050405020304" pitchFamily="18" charset="0"/>
                        </a:rPr>
                        <a:t>Трудовой кодекс Республики Казахстан – 10;</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Кодекс о браке (супружестве) и семье – 10;</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Закон Республики Казахстан «Об образовании» - 10;</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Закон Республики Казахстан «О статусе педагога» - 5;</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Закон Республики Казахстан «О правах ребенка в Республике Казахстан» -10;</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Приказ МП РК от 3 августа 2022 года № 348 «Об утверждении государственных общеобязательных стандартов дошкольного воспитания и обучения, начального, основного среднего и общего среднего, технического и профессионального, </a:t>
                      </a:r>
                    </a:p>
                    <a:p>
                      <a:pPr algn="ctr" fontAlgn="base">
                        <a:lnSpc>
                          <a:spcPct val="100000"/>
                        </a:lnSpc>
                        <a:spcAft>
                          <a:spcPts val="0"/>
                        </a:spcAft>
                      </a:pPr>
                      <a:r>
                        <a:rPr lang="ru-RU" sz="1050" b="1" dirty="0" err="1">
                          <a:solidFill>
                            <a:srgbClr val="FF0000"/>
                          </a:solidFill>
                          <a:latin typeface="Times New Roman" panose="02020603050405020304" pitchFamily="18" charset="0"/>
                          <a:cs typeface="Times New Roman" panose="02020603050405020304" pitchFamily="18" charset="0"/>
                        </a:rPr>
                        <a:t>послесреднего</a:t>
                      </a:r>
                      <a:r>
                        <a:rPr lang="ru-RU" sz="1050" b="1" dirty="0">
                          <a:solidFill>
                            <a:srgbClr val="FF0000"/>
                          </a:solidFill>
                          <a:latin typeface="Times New Roman" panose="02020603050405020304" pitchFamily="18" charset="0"/>
                          <a:cs typeface="Times New Roman" panose="02020603050405020304" pitchFamily="18" charset="0"/>
                        </a:rPr>
                        <a:t> образования» - 5;</a:t>
                      </a:r>
                    </a:p>
                    <a:p>
                      <a:pPr algn="ctr" fontAlgn="base">
                        <a:lnSpc>
                          <a:spcPct val="100000"/>
                        </a:lnSpc>
                        <a:spcAft>
                          <a:spcPts val="0"/>
                        </a:spcAft>
                      </a:pPr>
                      <a:r>
                        <a:rPr lang="ru-RU" sz="1050" b="1" dirty="0">
                          <a:solidFill>
                            <a:srgbClr val="FF0000"/>
                          </a:solidFill>
                          <a:latin typeface="Times New Roman" panose="02020603050405020304" pitchFamily="18" charset="0"/>
                          <a:cs typeface="Times New Roman" panose="02020603050405020304" pitchFamily="18" charset="0"/>
                        </a:rPr>
                        <a:t>Закон Республики Казахстан «О противодействии коррупции» - 10.</a:t>
                      </a:r>
                      <a:endParaRPr lang="ru-RU" sz="105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hMerge="1">
                  <a:txBody>
                    <a:bodyPr/>
                    <a:lstStyle/>
                    <a:p>
                      <a:pPr algn="ctr" fontAlgn="base">
                        <a:lnSpc>
                          <a:spcPct val="107000"/>
                        </a:lnSpc>
                        <a:spcAft>
                          <a:spcPts val="800"/>
                        </a:spcAft>
                      </a:pP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hMerge="1">
                  <a:txBody>
                    <a:bodyPr/>
                    <a:lstStyle/>
                    <a:p>
                      <a:pPr algn="ctr" fontAlgn="base">
                        <a:lnSpc>
                          <a:spcPct val="107000"/>
                        </a:lnSpc>
                        <a:spcAft>
                          <a:spcPts val="800"/>
                        </a:spcAft>
                      </a:pP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tc hMerge="1">
                  <a:txBody>
                    <a:bodyPr/>
                    <a:lstStyle/>
                    <a:p>
                      <a:pPr algn="ctr" fontAlgn="base">
                        <a:lnSpc>
                          <a:spcPct val="107000"/>
                        </a:lnSpc>
                        <a:spcAft>
                          <a:spcPts val="800"/>
                        </a:spcAft>
                      </a:pPr>
                      <a:endParaRPr lang="ru-KZ" sz="105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endParaRPr>
                    </a:p>
                  </a:txBody>
                  <a:tcPr marL="42371" marR="42371" marT="0" marB="0" anchor="ctr"/>
                </a:tc>
                <a:extLst>
                  <a:ext uri="{0D108BD9-81ED-4DB2-BD59-A6C34878D82A}">
                    <a16:rowId xmlns:a16="http://schemas.microsoft.com/office/drawing/2014/main" val="3640729558"/>
                  </a:ext>
                </a:extLst>
              </a:tr>
            </a:tbl>
          </a:graphicData>
        </a:graphic>
      </p:graphicFrame>
    </p:spTree>
    <p:extLst>
      <p:ext uri="{BB962C8B-B14F-4D97-AF65-F5344CB8AC3E}">
        <p14:creationId xmlns:p14="http://schemas.microsoft.com/office/powerpoint/2010/main" val="1594653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Прямоугольник: усеченные противолежащие углы 81">
            <a:extLst>
              <a:ext uri="{FF2B5EF4-FFF2-40B4-BE49-F238E27FC236}">
                <a16:creationId xmlns:a16="http://schemas.microsoft.com/office/drawing/2014/main" id="{C1FFD22A-4006-4702-B33F-DA4FC3B47CA2}"/>
              </a:ext>
            </a:extLst>
          </p:cNvPr>
          <p:cNvSpPr/>
          <p:nvPr/>
        </p:nvSpPr>
        <p:spPr>
          <a:xfrm>
            <a:off x="248150" y="3928418"/>
            <a:ext cx="11860950" cy="2836755"/>
          </a:xfrm>
          <a:prstGeom prst="snip2DiagRect">
            <a:avLst>
              <a:gd name="adj1" fmla="val 0"/>
              <a:gd name="adj2" fmla="val 4730"/>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3" name="Прямоугольник: усеченные противолежащие углы 12">
            <a:extLst>
              <a:ext uri="{FF2B5EF4-FFF2-40B4-BE49-F238E27FC236}">
                <a16:creationId xmlns:a16="http://schemas.microsoft.com/office/drawing/2014/main" id="{9A96D5D8-D607-4DF6-8DDE-0C60E93AC974}"/>
              </a:ext>
            </a:extLst>
          </p:cNvPr>
          <p:cNvSpPr/>
          <p:nvPr/>
        </p:nvSpPr>
        <p:spPr>
          <a:xfrm>
            <a:off x="141254" y="957530"/>
            <a:ext cx="11902354" cy="355367"/>
          </a:xfrm>
          <a:prstGeom prst="snip2DiagRect">
            <a:avLst>
              <a:gd name="adj1" fmla="val 0"/>
              <a:gd name="adj2" fmla="val 473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x-none" dirty="0"/>
          </a:p>
        </p:txBody>
      </p:sp>
      <p:sp>
        <p:nvSpPr>
          <p:cNvPr id="4" name="Прямоугольник 3">
            <a:extLst>
              <a:ext uri="{FF2B5EF4-FFF2-40B4-BE49-F238E27FC236}">
                <a16:creationId xmlns:a16="http://schemas.microsoft.com/office/drawing/2014/main" id="{1C3B0FBC-1B2A-48DE-B347-0F049AA3799A}"/>
              </a:ext>
            </a:extLst>
          </p:cNvPr>
          <p:cNvSpPr/>
          <p:nvPr/>
        </p:nvSpPr>
        <p:spPr>
          <a:xfrm>
            <a:off x="0" y="-1"/>
            <a:ext cx="12192000" cy="957531"/>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a16="http://schemas.microsoft.com/office/drawing/2014/main" id="{220BC785-CA0A-4299-AD53-A032F63A9B13}"/>
              </a:ext>
            </a:extLst>
          </p:cNvPr>
          <p:cNvSpPr txBox="1">
            <a:spLocks/>
          </p:cNvSpPr>
          <p:nvPr/>
        </p:nvSpPr>
        <p:spPr>
          <a:xfrm>
            <a:off x="100301" y="222155"/>
            <a:ext cx="12053454" cy="6093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ru-RU" sz="2200" b="1" dirty="0">
                <a:solidFill>
                  <a:srgbClr val="C00000"/>
                </a:solidFill>
                <a:latin typeface="Times New Roman" panose="02020603050405020304" pitchFamily="18" charset="0"/>
                <a:cs typeface="Times New Roman" panose="02020603050405020304" pitchFamily="18" charset="0"/>
              </a:rPr>
              <a:t>Приказ МП РК от 25.02.2025 года №32 о внесении изменения в приказ МОН РК от </a:t>
            </a:r>
          </a:p>
          <a:p>
            <a:pPr lvl="0" algn="ctr"/>
            <a:r>
              <a:rPr lang="ru-RU" sz="2200" b="1" dirty="0">
                <a:solidFill>
                  <a:srgbClr val="C00000"/>
                </a:solidFill>
                <a:latin typeface="Times New Roman" panose="02020603050405020304" pitchFamily="18" charset="0"/>
                <a:cs typeface="Times New Roman" panose="02020603050405020304" pitchFamily="18" charset="0"/>
              </a:rPr>
              <a:t>27.01.2016 года №83 «Об утверждении Правил и условий проведения аттестации педагогов»</a:t>
            </a:r>
          </a:p>
        </p:txBody>
      </p:sp>
      <p:sp>
        <p:nvSpPr>
          <p:cNvPr id="11" name="Прямоугольник 10">
            <a:extLst>
              <a:ext uri="{FF2B5EF4-FFF2-40B4-BE49-F238E27FC236}">
                <a16:creationId xmlns:a16="http://schemas.microsoft.com/office/drawing/2014/main" id="{F2FC118B-1F4A-4C39-B2EF-E140B2903D51}"/>
              </a:ext>
            </a:extLst>
          </p:cNvPr>
          <p:cNvSpPr/>
          <p:nvPr/>
        </p:nvSpPr>
        <p:spPr>
          <a:xfrm>
            <a:off x="176656" y="932936"/>
            <a:ext cx="11743324" cy="338554"/>
          </a:xfrm>
          <a:prstGeom prst="rect">
            <a:avLst/>
          </a:prstGeom>
        </p:spPr>
        <p:txBody>
          <a:bodyPr wrap="square">
            <a:spAutoFit/>
          </a:bodyPr>
          <a:lstStyle/>
          <a:p>
            <a:pPr algn="ctr"/>
            <a:r>
              <a:rPr lang="ru-RU" sz="1600" b="1" dirty="0">
                <a:solidFill>
                  <a:srgbClr val="FFFF00"/>
                </a:solidFill>
                <a:latin typeface="Arial" panose="020B0604020202020204" pitchFamily="34" charset="0"/>
                <a:cs typeface="Arial" panose="020B0604020202020204" pitchFamily="34" charset="0"/>
              </a:rPr>
              <a:t>ИЗМЕНЕНИЯ:  </a:t>
            </a:r>
          </a:p>
        </p:txBody>
      </p:sp>
      <p:sp>
        <p:nvSpPr>
          <p:cNvPr id="67" name="TextBox 66">
            <a:extLst>
              <a:ext uri="{FF2B5EF4-FFF2-40B4-BE49-F238E27FC236}">
                <a16:creationId xmlns:a16="http://schemas.microsoft.com/office/drawing/2014/main" id="{47973B74-0AB3-408F-9B26-F8DCAAE90561}"/>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58" name="Прямоугольник: усеченные противолежащие углы 18">
            <a:extLst>
              <a:ext uri="{FF2B5EF4-FFF2-40B4-BE49-F238E27FC236}">
                <a16:creationId xmlns:a16="http://schemas.microsoft.com/office/drawing/2014/main" id="{0CC686B8-883F-4E67-ADCD-91D7B70E8FDF}"/>
              </a:ext>
            </a:extLst>
          </p:cNvPr>
          <p:cNvSpPr/>
          <p:nvPr/>
        </p:nvSpPr>
        <p:spPr>
          <a:xfrm>
            <a:off x="5445287" y="4090863"/>
            <a:ext cx="6474694" cy="2544982"/>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rgbClr val="C00000"/>
                </a:solidFill>
                <a:latin typeface="Times New Roman" panose="02020603050405020304" pitchFamily="18" charset="0"/>
                <a:cs typeface="Times New Roman" panose="02020603050405020304" pitchFamily="18" charset="0"/>
              </a:rPr>
              <a:t>Пункт 57. </a:t>
            </a:r>
            <a:r>
              <a:rPr lang="ru-RU" sz="1400" b="1" dirty="0">
                <a:solidFill>
                  <a:srgbClr val="002B70"/>
                </a:solidFill>
                <a:latin typeface="Times New Roman" panose="02020603050405020304" pitchFamily="18" charset="0"/>
                <a:cs typeface="Times New Roman" panose="02020603050405020304" pitchFamily="18" charset="0"/>
              </a:rPr>
              <a:t>Педагоги всех должностей </a:t>
            </a:r>
            <a:r>
              <a:rPr lang="ru-RU" sz="1400" b="1" dirty="0">
                <a:solidFill>
                  <a:srgbClr val="C00000"/>
                </a:solidFill>
                <a:latin typeface="Times New Roman" panose="02020603050405020304" pitchFamily="18" charset="0"/>
                <a:cs typeface="Times New Roman" panose="02020603050405020304" pitchFamily="18" charset="0"/>
              </a:rPr>
              <a:t>освобождаются от сдачи ОЗП </a:t>
            </a:r>
            <a:r>
              <a:rPr lang="ru-RU" sz="1400" b="1" dirty="0">
                <a:solidFill>
                  <a:srgbClr val="002B70"/>
                </a:solidFill>
                <a:latin typeface="Times New Roman" panose="02020603050405020304" pitchFamily="18" charset="0"/>
                <a:cs typeface="Times New Roman" panose="02020603050405020304" pitchFamily="18" charset="0"/>
              </a:rPr>
              <a:t>и проходят комплексное обобщение результатов деятельности в следующих случаях: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при подтверждении ранее присвоенной квалификационной категории по действующей системе педагогами, имеющими педагогический стаж 30 (тридцать) и более лет;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2) при присвоении квалификационной категории «педагог-модератор» педагогами, имеющими «первую» или «высшую» квалификационную категорию;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3) при подтверждении квалификационных категорий «</a:t>
            </a:r>
            <a:r>
              <a:rPr lang="ru-RU" sz="1400" b="1" dirty="0" err="1">
                <a:solidFill>
                  <a:srgbClr val="002B70"/>
                </a:solidFill>
                <a:latin typeface="Times New Roman" panose="02020603050405020304" pitchFamily="18" charset="0"/>
                <a:cs typeface="Times New Roman" panose="02020603050405020304" pitchFamily="18" charset="0"/>
              </a:rPr>
              <a:t>педагогисследователь</a:t>
            </a:r>
            <a:r>
              <a:rPr lang="ru-RU" sz="1400" b="1" dirty="0">
                <a:solidFill>
                  <a:srgbClr val="002B70"/>
                </a:solidFill>
                <a:latin typeface="Times New Roman" panose="02020603050405020304" pitchFamily="18" charset="0"/>
                <a:cs typeface="Times New Roman" panose="02020603050405020304" pitchFamily="18" charset="0"/>
              </a:rPr>
              <a:t>», «педагог-мастер» не более двух раз подряд.</a:t>
            </a:r>
          </a:p>
        </p:txBody>
      </p:sp>
      <p:sp>
        <p:nvSpPr>
          <p:cNvPr id="6" name="Прямоугольник: усеченные противолежащие углы 18">
            <a:extLst>
              <a:ext uri="{FF2B5EF4-FFF2-40B4-BE49-F238E27FC236}">
                <a16:creationId xmlns:a16="http://schemas.microsoft.com/office/drawing/2014/main" id="{FE7024B1-8529-74CE-7471-E8A5F7999D72}"/>
              </a:ext>
            </a:extLst>
          </p:cNvPr>
          <p:cNvSpPr/>
          <p:nvPr/>
        </p:nvSpPr>
        <p:spPr>
          <a:xfrm>
            <a:off x="100142" y="1379673"/>
            <a:ext cx="11943466" cy="2460825"/>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i="1" dirty="0">
                <a:solidFill>
                  <a:srgbClr val="C00000"/>
                </a:solidFill>
                <a:latin typeface="Times New Roman" panose="02020603050405020304" pitchFamily="18" charset="0"/>
                <a:cs typeface="Times New Roman" panose="02020603050405020304" pitchFamily="18" charset="0"/>
              </a:rPr>
              <a:t>Пункт 55. </a:t>
            </a:r>
            <a:r>
              <a:rPr lang="ru-RU" sz="1400" b="1" dirty="0">
                <a:solidFill>
                  <a:srgbClr val="002B70"/>
                </a:solidFill>
                <a:latin typeface="Times New Roman" panose="02020603050405020304" pitchFamily="18" charset="0"/>
                <a:cs typeface="Times New Roman" panose="02020603050405020304" pitchFamily="18" charset="0"/>
              </a:rPr>
              <a:t>Комиссией аттестующего органа педагогу иностранного (английский, немецкий, французский) языка присваивается квалификационная категория по итогам комплексного аналитического обобщения результатов деятельности, без прохождения процедуры ОЗП на основании заявления и действующего сертификата по уровню владения языком: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«педагог-модератор»: английский язык: </a:t>
            </a:r>
            <a:r>
              <a:rPr lang="ru-RU" sz="1400" b="1" dirty="0" err="1">
                <a:solidFill>
                  <a:srgbClr val="002B70"/>
                </a:solidFill>
                <a:latin typeface="Times New Roman" panose="02020603050405020304" pitchFamily="18" charset="0"/>
                <a:cs typeface="Times New Roman" panose="02020603050405020304" pitchFamily="18" charset="0"/>
              </a:rPr>
              <a:t>айелтс</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IELTS) – 6,5 </a:t>
            </a:r>
            <a:r>
              <a:rPr lang="ru-RU" sz="1400" b="1" dirty="0">
                <a:solidFill>
                  <a:srgbClr val="002B70"/>
                </a:solidFill>
                <a:latin typeface="Times New Roman" panose="02020603050405020304" pitchFamily="18" charset="0"/>
                <a:cs typeface="Times New Roman" panose="02020603050405020304" pitchFamily="18" charset="0"/>
              </a:rPr>
              <a:t>баллов или </a:t>
            </a:r>
            <a:r>
              <a:rPr lang="ru-RU" sz="1400" b="1" dirty="0" err="1">
                <a:solidFill>
                  <a:srgbClr val="002B70"/>
                </a:solidFill>
                <a:latin typeface="Times New Roman" panose="02020603050405020304" pitchFamily="18" charset="0"/>
                <a:cs typeface="Times New Roman" panose="02020603050405020304" pitchFamily="18" charset="0"/>
              </a:rPr>
              <a:t>тойфл</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TOEFL)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err="1">
                <a:solidFill>
                  <a:srgbClr val="002B70"/>
                </a:solidFill>
                <a:latin typeface="Times New Roman" panose="02020603050405020304" pitchFamily="18" charset="0"/>
                <a:cs typeface="Times New Roman" panose="02020603050405020304" pitchFamily="18" charset="0"/>
              </a:rPr>
              <a:t>nternet</a:t>
            </a:r>
            <a:r>
              <a:rPr lang="en-US" sz="1400" b="1" dirty="0">
                <a:solidFill>
                  <a:srgbClr val="002B70"/>
                </a:solidFill>
                <a:latin typeface="Times New Roman" panose="02020603050405020304" pitchFamily="18" charset="0"/>
                <a:cs typeface="Times New Roman" panose="02020603050405020304" pitchFamily="18" charset="0"/>
              </a:rPr>
              <a:t> Based Test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a:solidFill>
                  <a:srgbClr val="002B70"/>
                </a:solidFill>
                <a:latin typeface="Times New Roman" panose="02020603050405020304" pitchFamily="18" charset="0"/>
                <a:cs typeface="Times New Roman" panose="02020603050405020304" pitchFamily="18" charset="0"/>
              </a:rPr>
              <a:t>BT))– 79-84 </a:t>
            </a:r>
            <a:r>
              <a:rPr lang="ru-RU" sz="1400" b="1" dirty="0">
                <a:solidFill>
                  <a:srgbClr val="002B70"/>
                </a:solidFill>
                <a:latin typeface="Times New Roman" panose="02020603050405020304" pitchFamily="18" charset="0"/>
                <a:cs typeface="Times New Roman" panose="02020603050405020304" pitchFamily="18" charset="0"/>
              </a:rPr>
              <a:t>баллов; французский язык: </a:t>
            </a:r>
            <a:r>
              <a:rPr lang="ru-RU" sz="1400" b="1" dirty="0" err="1">
                <a:solidFill>
                  <a:srgbClr val="002B70"/>
                </a:solidFill>
                <a:latin typeface="Times New Roman" panose="02020603050405020304" pitchFamily="18" charset="0"/>
                <a:cs typeface="Times New Roman" panose="02020603050405020304" pitchFamily="18" charset="0"/>
              </a:rPr>
              <a:t>дельф</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DELF) – </a:t>
            </a:r>
            <a:r>
              <a:rPr lang="ru-RU" sz="1400" b="1" dirty="0">
                <a:solidFill>
                  <a:srgbClr val="002B70"/>
                </a:solidFill>
                <a:latin typeface="Times New Roman" panose="02020603050405020304" pitchFamily="18" charset="0"/>
                <a:cs typeface="Times New Roman" panose="02020603050405020304" pitchFamily="18" charset="0"/>
              </a:rPr>
              <a:t>В2; немецкий язык: </a:t>
            </a:r>
            <a:r>
              <a:rPr lang="ru-RU" sz="1400" b="1" dirty="0" err="1">
                <a:solidFill>
                  <a:srgbClr val="002B70"/>
                </a:solidFill>
                <a:latin typeface="Times New Roman" panose="02020603050405020304" pitchFamily="18" charset="0"/>
                <a:cs typeface="Times New Roman" panose="02020603050405020304" pitchFamily="18" charset="0"/>
              </a:rPr>
              <a:t>гесэцэтификат</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err="1">
                <a:solidFill>
                  <a:srgbClr val="002B70"/>
                </a:solidFill>
                <a:latin typeface="Times New Roman" panose="02020603050405020304" pitchFamily="18" charset="0"/>
                <a:cs typeface="Times New Roman" panose="02020603050405020304" pitchFamily="18" charset="0"/>
              </a:rPr>
              <a:t>GoetheZertifikat</a:t>
            </a:r>
            <a:r>
              <a:rPr lang="en-US" sz="1400" b="1" dirty="0">
                <a:solidFill>
                  <a:srgbClr val="002B70"/>
                </a:solidFill>
                <a:latin typeface="Times New Roman" panose="02020603050405020304" pitchFamily="18" charset="0"/>
                <a:cs typeface="Times New Roman" panose="02020603050405020304" pitchFamily="18" charset="0"/>
              </a:rPr>
              <a:t>) – </a:t>
            </a:r>
            <a:r>
              <a:rPr lang="ru-RU" sz="1400" b="1" dirty="0">
                <a:solidFill>
                  <a:srgbClr val="002B70"/>
                </a:solidFill>
                <a:latin typeface="Times New Roman" panose="02020603050405020304" pitchFamily="18" charset="0"/>
                <a:cs typeface="Times New Roman" panose="02020603050405020304" pitchFamily="18" charset="0"/>
              </a:rPr>
              <a:t>В2;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«педагог-эксперт»: английский язык: </a:t>
            </a:r>
            <a:r>
              <a:rPr lang="ru-RU" sz="1400" b="1" dirty="0" err="1">
                <a:solidFill>
                  <a:srgbClr val="002B70"/>
                </a:solidFill>
                <a:latin typeface="Times New Roman" panose="02020603050405020304" pitchFamily="18" charset="0"/>
                <a:cs typeface="Times New Roman" panose="02020603050405020304" pitchFamily="18" charset="0"/>
              </a:rPr>
              <a:t>айелтс</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IELTS) – 6,5 </a:t>
            </a:r>
            <a:r>
              <a:rPr lang="ru-RU" sz="1400" b="1" dirty="0">
                <a:solidFill>
                  <a:srgbClr val="002B70"/>
                </a:solidFill>
                <a:latin typeface="Times New Roman" panose="02020603050405020304" pitchFamily="18" charset="0"/>
                <a:cs typeface="Times New Roman" panose="02020603050405020304" pitchFamily="18" charset="0"/>
              </a:rPr>
              <a:t>баллов или </a:t>
            </a:r>
            <a:r>
              <a:rPr lang="ru-RU" sz="1400" b="1" dirty="0" err="1">
                <a:solidFill>
                  <a:srgbClr val="002B70"/>
                </a:solidFill>
                <a:latin typeface="Times New Roman" panose="02020603050405020304" pitchFamily="18" charset="0"/>
                <a:cs typeface="Times New Roman" panose="02020603050405020304" pitchFamily="18" charset="0"/>
              </a:rPr>
              <a:t>тойфл</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TOEFL)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err="1">
                <a:solidFill>
                  <a:srgbClr val="002B70"/>
                </a:solidFill>
                <a:latin typeface="Times New Roman" panose="02020603050405020304" pitchFamily="18" charset="0"/>
                <a:cs typeface="Times New Roman" panose="02020603050405020304" pitchFamily="18" charset="0"/>
              </a:rPr>
              <a:t>nternet</a:t>
            </a:r>
            <a:r>
              <a:rPr lang="en-US" sz="1400" b="1" dirty="0">
                <a:solidFill>
                  <a:srgbClr val="002B70"/>
                </a:solidFill>
                <a:latin typeface="Times New Roman" panose="02020603050405020304" pitchFamily="18" charset="0"/>
                <a:cs typeface="Times New Roman" panose="02020603050405020304" pitchFamily="18" charset="0"/>
              </a:rPr>
              <a:t> Based Test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a:solidFill>
                  <a:srgbClr val="002B70"/>
                </a:solidFill>
                <a:latin typeface="Times New Roman" panose="02020603050405020304" pitchFamily="18" charset="0"/>
                <a:cs typeface="Times New Roman" panose="02020603050405020304" pitchFamily="18" charset="0"/>
              </a:rPr>
              <a:t>BT)) – 85-93 </a:t>
            </a:r>
            <a:r>
              <a:rPr lang="ru-RU" sz="1400" b="1" dirty="0">
                <a:solidFill>
                  <a:srgbClr val="002B70"/>
                </a:solidFill>
                <a:latin typeface="Times New Roman" panose="02020603050405020304" pitchFamily="18" charset="0"/>
                <a:cs typeface="Times New Roman" panose="02020603050405020304" pitchFamily="18" charset="0"/>
              </a:rPr>
              <a:t>баллов; французский язык: </a:t>
            </a:r>
            <a:r>
              <a:rPr lang="ru-RU" sz="1400" b="1" dirty="0" err="1">
                <a:solidFill>
                  <a:srgbClr val="002B70"/>
                </a:solidFill>
                <a:latin typeface="Times New Roman" panose="02020603050405020304" pitchFamily="18" charset="0"/>
                <a:cs typeface="Times New Roman" panose="02020603050405020304" pitchFamily="18" charset="0"/>
              </a:rPr>
              <a:t>дельф</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DELF) – </a:t>
            </a:r>
            <a:r>
              <a:rPr lang="ru-RU" sz="1400" b="1" dirty="0">
                <a:solidFill>
                  <a:srgbClr val="002B70"/>
                </a:solidFill>
                <a:latin typeface="Times New Roman" panose="02020603050405020304" pitchFamily="18" charset="0"/>
                <a:cs typeface="Times New Roman" panose="02020603050405020304" pitchFamily="18" charset="0"/>
              </a:rPr>
              <a:t>В2; немецкий язык: </a:t>
            </a:r>
            <a:r>
              <a:rPr lang="ru-RU" sz="1400" b="1" dirty="0" err="1">
                <a:solidFill>
                  <a:srgbClr val="002B70"/>
                </a:solidFill>
                <a:latin typeface="Times New Roman" panose="02020603050405020304" pitchFamily="18" charset="0"/>
                <a:cs typeface="Times New Roman" panose="02020603050405020304" pitchFamily="18" charset="0"/>
              </a:rPr>
              <a:t>гесэ-цэтификат</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Goethe-</a:t>
            </a:r>
            <a:r>
              <a:rPr lang="en-US" sz="1400" b="1" dirty="0" err="1">
                <a:solidFill>
                  <a:srgbClr val="002B70"/>
                </a:solidFill>
                <a:latin typeface="Times New Roman" panose="02020603050405020304" pitchFamily="18" charset="0"/>
                <a:cs typeface="Times New Roman" panose="02020603050405020304" pitchFamily="18" charset="0"/>
              </a:rPr>
              <a:t>Zertifikat</a:t>
            </a:r>
            <a:r>
              <a:rPr lang="en-US" sz="1400" b="1" dirty="0">
                <a:solidFill>
                  <a:srgbClr val="002B70"/>
                </a:solidFill>
                <a:latin typeface="Times New Roman" panose="02020603050405020304" pitchFamily="18" charset="0"/>
                <a:cs typeface="Times New Roman" panose="02020603050405020304" pitchFamily="18" charset="0"/>
              </a:rPr>
              <a:t>) – </a:t>
            </a:r>
            <a:r>
              <a:rPr lang="ru-RU" sz="1400" b="1" dirty="0">
                <a:solidFill>
                  <a:srgbClr val="002B70"/>
                </a:solidFill>
                <a:latin typeface="Times New Roman" panose="02020603050405020304" pitchFamily="18" charset="0"/>
                <a:cs typeface="Times New Roman" panose="02020603050405020304" pitchFamily="18" charset="0"/>
              </a:rPr>
              <a:t>В2;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«педагог-исследователь»: английский язык: </a:t>
            </a:r>
            <a:r>
              <a:rPr lang="ru-RU" sz="1400" b="1" dirty="0" err="1">
                <a:solidFill>
                  <a:srgbClr val="002B70"/>
                </a:solidFill>
                <a:latin typeface="Times New Roman" panose="02020603050405020304" pitchFamily="18" charset="0"/>
                <a:cs typeface="Times New Roman" panose="02020603050405020304" pitchFamily="18" charset="0"/>
              </a:rPr>
              <a:t>айелтс</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IELTS) – 7 </a:t>
            </a:r>
            <a:r>
              <a:rPr lang="ru-RU" sz="1400" b="1" dirty="0">
                <a:solidFill>
                  <a:srgbClr val="002B70"/>
                </a:solidFill>
                <a:latin typeface="Times New Roman" panose="02020603050405020304" pitchFamily="18" charset="0"/>
                <a:cs typeface="Times New Roman" panose="02020603050405020304" pitchFamily="18" charset="0"/>
              </a:rPr>
              <a:t>баллов или </a:t>
            </a:r>
            <a:r>
              <a:rPr lang="ru-RU" sz="1400" b="1" dirty="0" err="1">
                <a:solidFill>
                  <a:srgbClr val="002B70"/>
                </a:solidFill>
                <a:latin typeface="Times New Roman" panose="02020603050405020304" pitchFamily="18" charset="0"/>
                <a:cs typeface="Times New Roman" panose="02020603050405020304" pitchFamily="18" charset="0"/>
              </a:rPr>
              <a:t>тойфл</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TOEFL) (</a:t>
            </a:r>
            <a:r>
              <a:rPr lang="ru-RU" sz="1400" b="1" dirty="0">
                <a:solidFill>
                  <a:srgbClr val="002B70"/>
                </a:solidFill>
                <a:latin typeface="Times New Roman" panose="02020603050405020304" pitchFamily="18" charset="0"/>
                <a:cs typeface="Times New Roman" panose="02020603050405020304" pitchFamily="18" charset="0"/>
              </a:rPr>
              <a:t>Интернет </a:t>
            </a:r>
            <a:r>
              <a:rPr lang="ru-RU" sz="1400" b="1" dirty="0" err="1">
                <a:solidFill>
                  <a:srgbClr val="002B70"/>
                </a:solidFill>
                <a:latin typeface="Times New Roman" panose="02020603050405020304" pitchFamily="18" charset="0"/>
                <a:cs typeface="Times New Roman" panose="02020603050405020304" pitchFamily="18" charset="0"/>
              </a:rPr>
              <a:t>бейсд</a:t>
            </a:r>
            <a:r>
              <a:rPr lang="ru-RU" sz="1400" b="1" dirty="0">
                <a:solidFill>
                  <a:srgbClr val="002B70"/>
                </a:solidFill>
                <a:latin typeface="Times New Roman" panose="02020603050405020304" pitchFamily="18" charset="0"/>
                <a:cs typeface="Times New Roman" panose="02020603050405020304" pitchFamily="18" charset="0"/>
              </a:rPr>
              <a:t> тест (Ай Би </a:t>
            </a:r>
            <a:r>
              <a:rPr lang="ru-RU" sz="1400" b="1" dirty="0" err="1">
                <a:solidFill>
                  <a:srgbClr val="002B70"/>
                </a:solidFill>
                <a:latin typeface="Times New Roman" panose="02020603050405020304" pitchFamily="18" charset="0"/>
                <a:cs typeface="Times New Roman" panose="02020603050405020304" pitchFamily="18" charset="0"/>
              </a:rPr>
              <a:t>Ти</a:t>
            </a:r>
            <a:r>
              <a:rPr lang="ru-RU" sz="1400" b="1" dirty="0">
                <a:solidFill>
                  <a:srgbClr val="002B70"/>
                </a:solidFill>
                <a:latin typeface="Times New Roman" panose="02020603050405020304" pitchFamily="18" charset="0"/>
                <a:cs typeface="Times New Roman" panose="02020603050405020304" pitchFamily="18" charset="0"/>
              </a:rPr>
              <a:t>) і</a:t>
            </a:r>
            <a:r>
              <a:rPr lang="en-US" sz="1400" b="1" dirty="0" err="1">
                <a:solidFill>
                  <a:srgbClr val="002B70"/>
                </a:solidFill>
                <a:latin typeface="Times New Roman" panose="02020603050405020304" pitchFamily="18" charset="0"/>
                <a:cs typeface="Times New Roman" panose="02020603050405020304" pitchFamily="18" charset="0"/>
              </a:rPr>
              <a:t>nternet</a:t>
            </a:r>
            <a:r>
              <a:rPr lang="en-US" sz="1400" b="1" dirty="0">
                <a:solidFill>
                  <a:srgbClr val="002B70"/>
                </a:solidFill>
                <a:latin typeface="Times New Roman" panose="02020603050405020304" pitchFamily="18" charset="0"/>
                <a:cs typeface="Times New Roman" panose="02020603050405020304" pitchFamily="18" charset="0"/>
              </a:rPr>
              <a:t> Based Test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a:solidFill>
                  <a:srgbClr val="002B70"/>
                </a:solidFill>
                <a:latin typeface="Times New Roman" panose="02020603050405020304" pitchFamily="18" charset="0"/>
                <a:cs typeface="Times New Roman" panose="02020603050405020304" pitchFamily="18" charset="0"/>
              </a:rPr>
              <a:t>BT)) – 94-101 </a:t>
            </a:r>
            <a:r>
              <a:rPr lang="ru-RU" sz="1400" b="1" dirty="0">
                <a:solidFill>
                  <a:srgbClr val="002B70"/>
                </a:solidFill>
                <a:latin typeface="Times New Roman" panose="02020603050405020304" pitchFamily="18" charset="0"/>
                <a:cs typeface="Times New Roman" panose="02020603050405020304" pitchFamily="18" charset="0"/>
              </a:rPr>
              <a:t>баллов; французский язык: Дельф (</a:t>
            </a:r>
            <a:r>
              <a:rPr lang="en-US" sz="1400" b="1" dirty="0">
                <a:solidFill>
                  <a:srgbClr val="002B70"/>
                </a:solidFill>
                <a:latin typeface="Times New Roman" panose="02020603050405020304" pitchFamily="18" charset="0"/>
                <a:cs typeface="Times New Roman" panose="02020603050405020304" pitchFamily="18" charset="0"/>
              </a:rPr>
              <a:t>DELF) – </a:t>
            </a:r>
            <a:r>
              <a:rPr lang="ru-RU" sz="1400" b="1" dirty="0">
                <a:solidFill>
                  <a:srgbClr val="002B70"/>
                </a:solidFill>
                <a:latin typeface="Times New Roman" panose="02020603050405020304" pitchFamily="18" charset="0"/>
                <a:cs typeface="Times New Roman" panose="02020603050405020304" pitchFamily="18" charset="0"/>
              </a:rPr>
              <a:t>С1; немецкий язык: </a:t>
            </a:r>
            <a:r>
              <a:rPr lang="ru-RU" sz="1400" b="1" dirty="0" err="1">
                <a:solidFill>
                  <a:srgbClr val="002B70"/>
                </a:solidFill>
                <a:latin typeface="Times New Roman" panose="02020603050405020304" pitchFamily="18" charset="0"/>
                <a:cs typeface="Times New Roman" panose="02020603050405020304" pitchFamily="18" charset="0"/>
              </a:rPr>
              <a:t>гесэ-цэтификат</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Goethe-</a:t>
            </a:r>
            <a:r>
              <a:rPr lang="en-US" sz="1400" b="1" dirty="0" err="1">
                <a:solidFill>
                  <a:srgbClr val="002B70"/>
                </a:solidFill>
                <a:latin typeface="Times New Roman" panose="02020603050405020304" pitchFamily="18" charset="0"/>
                <a:cs typeface="Times New Roman" panose="02020603050405020304" pitchFamily="18" charset="0"/>
              </a:rPr>
              <a:t>Zertifikat</a:t>
            </a:r>
            <a:r>
              <a:rPr lang="en-US" sz="1400" b="1" dirty="0">
                <a:solidFill>
                  <a:srgbClr val="002B70"/>
                </a:solidFill>
                <a:latin typeface="Times New Roman" panose="02020603050405020304" pitchFamily="18" charset="0"/>
                <a:cs typeface="Times New Roman" panose="02020603050405020304" pitchFamily="18" charset="0"/>
              </a:rPr>
              <a:t>) – </a:t>
            </a:r>
            <a:r>
              <a:rPr lang="ru-RU" sz="1400" b="1" dirty="0">
                <a:solidFill>
                  <a:srgbClr val="002B70"/>
                </a:solidFill>
                <a:latin typeface="Times New Roman" panose="02020603050405020304" pitchFamily="18" charset="0"/>
                <a:cs typeface="Times New Roman" panose="02020603050405020304" pitchFamily="18" charset="0"/>
              </a:rPr>
              <a:t>С1; </a:t>
            </a:r>
          </a:p>
          <a:p>
            <a:pPr marL="342900" indent="-342900" algn="ctr">
              <a:buAutoNum type="arabicParenR"/>
            </a:pPr>
            <a:r>
              <a:rPr lang="ru-RU" sz="1400" b="1" dirty="0">
                <a:solidFill>
                  <a:srgbClr val="002B70"/>
                </a:solidFill>
                <a:latin typeface="Times New Roman" panose="02020603050405020304" pitchFamily="18" charset="0"/>
                <a:cs typeface="Times New Roman" panose="02020603050405020304" pitchFamily="18" charset="0"/>
              </a:rPr>
              <a:t>«педагог-мастер»: английский язык: </a:t>
            </a:r>
            <a:r>
              <a:rPr lang="ru-RU" sz="1400" b="1" dirty="0" err="1">
                <a:solidFill>
                  <a:srgbClr val="002B70"/>
                </a:solidFill>
                <a:latin typeface="Times New Roman" panose="02020603050405020304" pitchFamily="18" charset="0"/>
                <a:cs typeface="Times New Roman" panose="02020603050405020304" pitchFamily="18" charset="0"/>
              </a:rPr>
              <a:t>Айелтс</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IELTS) – 7,5 </a:t>
            </a:r>
            <a:r>
              <a:rPr lang="ru-RU" sz="1400" b="1" dirty="0">
                <a:solidFill>
                  <a:srgbClr val="002B70"/>
                </a:solidFill>
                <a:latin typeface="Times New Roman" panose="02020603050405020304" pitchFamily="18" charset="0"/>
                <a:cs typeface="Times New Roman" panose="02020603050405020304" pitchFamily="18" charset="0"/>
              </a:rPr>
              <a:t>баллов или </a:t>
            </a:r>
            <a:r>
              <a:rPr lang="ru-RU" sz="1400" b="1" dirty="0" err="1">
                <a:solidFill>
                  <a:srgbClr val="002B70"/>
                </a:solidFill>
                <a:latin typeface="Times New Roman" panose="02020603050405020304" pitchFamily="18" charset="0"/>
                <a:cs typeface="Times New Roman" panose="02020603050405020304" pitchFamily="18" charset="0"/>
              </a:rPr>
              <a:t>тойфл</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TOEFL) (</a:t>
            </a:r>
            <a:r>
              <a:rPr lang="ru-RU" sz="1400" b="1" dirty="0">
                <a:solidFill>
                  <a:srgbClr val="002B70"/>
                </a:solidFill>
                <a:latin typeface="Times New Roman" panose="02020603050405020304" pitchFamily="18" charset="0"/>
                <a:cs typeface="Times New Roman" panose="02020603050405020304" pitchFamily="18" charset="0"/>
              </a:rPr>
              <a:t>Интернет </a:t>
            </a:r>
            <a:r>
              <a:rPr lang="ru-RU" sz="1400" b="1" dirty="0" err="1">
                <a:solidFill>
                  <a:srgbClr val="002B70"/>
                </a:solidFill>
                <a:latin typeface="Times New Roman" panose="02020603050405020304" pitchFamily="18" charset="0"/>
                <a:cs typeface="Times New Roman" panose="02020603050405020304" pitchFamily="18" charset="0"/>
              </a:rPr>
              <a:t>бейсд</a:t>
            </a:r>
            <a:r>
              <a:rPr lang="ru-RU" sz="1400" b="1" dirty="0">
                <a:solidFill>
                  <a:srgbClr val="002B70"/>
                </a:solidFill>
                <a:latin typeface="Times New Roman" panose="02020603050405020304" pitchFamily="18" charset="0"/>
                <a:cs typeface="Times New Roman" panose="02020603050405020304" pitchFamily="18" charset="0"/>
              </a:rPr>
              <a:t> тест (Ай Би </a:t>
            </a:r>
            <a:r>
              <a:rPr lang="ru-RU" sz="1400" b="1" dirty="0" err="1">
                <a:solidFill>
                  <a:srgbClr val="002B70"/>
                </a:solidFill>
                <a:latin typeface="Times New Roman" panose="02020603050405020304" pitchFamily="18" charset="0"/>
                <a:cs typeface="Times New Roman" panose="02020603050405020304" pitchFamily="18" charset="0"/>
              </a:rPr>
              <a:t>Ти</a:t>
            </a:r>
            <a:r>
              <a:rPr lang="ru-RU" sz="1400" b="1" dirty="0">
                <a:solidFill>
                  <a:srgbClr val="002B70"/>
                </a:solidFill>
                <a:latin typeface="Times New Roman" panose="02020603050405020304" pitchFamily="18" charset="0"/>
                <a:cs typeface="Times New Roman" panose="02020603050405020304" pitchFamily="18" charset="0"/>
              </a:rPr>
              <a:t>) і</a:t>
            </a:r>
            <a:r>
              <a:rPr lang="en-US" sz="1400" b="1" dirty="0" err="1">
                <a:solidFill>
                  <a:srgbClr val="002B70"/>
                </a:solidFill>
                <a:latin typeface="Times New Roman" panose="02020603050405020304" pitchFamily="18" charset="0"/>
                <a:cs typeface="Times New Roman" panose="02020603050405020304" pitchFamily="18" charset="0"/>
              </a:rPr>
              <a:t>nternet</a:t>
            </a:r>
            <a:r>
              <a:rPr lang="en-US" sz="1400" b="1" dirty="0">
                <a:solidFill>
                  <a:srgbClr val="002B70"/>
                </a:solidFill>
                <a:latin typeface="Times New Roman" panose="02020603050405020304" pitchFamily="18" charset="0"/>
                <a:cs typeface="Times New Roman" panose="02020603050405020304" pitchFamily="18" charset="0"/>
              </a:rPr>
              <a:t> Based Test (</a:t>
            </a:r>
            <a:r>
              <a:rPr lang="ru-RU" sz="1400" b="1" dirty="0">
                <a:solidFill>
                  <a:srgbClr val="002B70"/>
                </a:solidFill>
                <a:latin typeface="Times New Roman" panose="02020603050405020304" pitchFamily="18" charset="0"/>
                <a:cs typeface="Times New Roman" panose="02020603050405020304" pitchFamily="18" charset="0"/>
              </a:rPr>
              <a:t>і</a:t>
            </a:r>
            <a:r>
              <a:rPr lang="en-US" sz="1400" b="1" dirty="0">
                <a:solidFill>
                  <a:srgbClr val="002B70"/>
                </a:solidFill>
                <a:latin typeface="Times New Roman" panose="02020603050405020304" pitchFamily="18" charset="0"/>
                <a:cs typeface="Times New Roman" panose="02020603050405020304" pitchFamily="18" charset="0"/>
              </a:rPr>
              <a:t>BT)) – 102-109 </a:t>
            </a:r>
            <a:r>
              <a:rPr lang="ru-RU" sz="1400" b="1" dirty="0">
                <a:solidFill>
                  <a:srgbClr val="002B70"/>
                </a:solidFill>
                <a:latin typeface="Times New Roman" panose="02020603050405020304" pitchFamily="18" charset="0"/>
                <a:cs typeface="Times New Roman" panose="02020603050405020304" pitchFamily="18" charset="0"/>
              </a:rPr>
              <a:t>баллов; французский язык: Дельф (</a:t>
            </a:r>
            <a:r>
              <a:rPr lang="en-US" sz="1400" b="1" dirty="0">
                <a:solidFill>
                  <a:srgbClr val="002B70"/>
                </a:solidFill>
                <a:latin typeface="Times New Roman" panose="02020603050405020304" pitchFamily="18" charset="0"/>
                <a:cs typeface="Times New Roman" panose="02020603050405020304" pitchFamily="18" charset="0"/>
              </a:rPr>
              <a:t>DELF) – </a:t>
            </a:r>
            <a:r>
              <a:rPr lang="ru-RU" sz="1400" b="1" dirty="0">
                <a:solidFill>
                  <a:srgbClr val="002B70"/>
                </a:solidFill>
                <a:latin typeface="Times New Roman" panose="02020603050405020304" pitchFamily="18" charset="0"/>
                <a:cs typeface="Times New Roman" panose="02020603050405020304" pitchFamily="18" charset="0"/>
              </a:rPr>
              <a:t>С1; немецкий язык: </a:t>
            </a:r>
            <a:r>
              <a:rPr lang="ru-RU" sz="1400" b="1" dirty="0" err="1">
                <a:solidFill>
                  <a:srgbClr val="002B70"/>
                </a:solidFill>
                <a:latin typeface="Times New Roman" panose="02020603050405020304" pitchFamily="18" charset="0"/>
                <a:cs typeface="Times New Roman" panose="02020603050405020304" pitchFamily="18" charset="0"/>
              </a:rPr>
              <a:t>гесэ-цэтификат</a:t>
            </a:r>
            <a:r>
              <a:rPr lang="ru-RU" sz="1400" b="1" dirty="0">
                <a:solidFill>
                  <a:srgbClr val="002B70"/>
                </a:solidFill>
                <a:latin typeface="Times New Roman" panose="02020603050405020304" pitchFamily="18" charset="0"/>
                <a:cs typeface="Times New Roman" panose="02020603050405020304" pitchFamily="18" charset="0"/>
              </a:rPr>
              <a:t> (</a:t>
            </a:r>
            <a:r>
              <a:rPr lang="en-US" sz="1400" b="1" dirty="0">
                <a:solidFill>
                  <a:srgbClr val="002B70"/>
                </a:solidFill>
                <a:latin typeface="Times New Roman" panose="02020603050405020304" pitchFamily="18" charset="0"/>
                <a:cs typeface="Times New Roman" panose="02020603050405020304" pitchFamily="18" charset="0"/>
              </a:rPr>
              <a:t>Goethe-</a:t>
            </a:r>
            <a:r>
              <a:rPr lang="en-US" sz="1400" b="1" dirty="0" err="1">
                <a:solidFill>
                  <a:srgbClr val="002B70"/>
                </a:solidFill>
                <a:latin typeface="Times New Roman" panose="02020603050405020304" pitchFamily="18" charset="0"/>
                <a:cs typeface="Times New Roman" panose="02020603050405020304" pitchFamily="18" charset="0"/>
              </a:rPr>
              <a:t>Zertifikat</a:t>
            </a:r>
            <a:r>
              <a:rPr lang="en-US" sz="1400" b="1" dirty="0">
                <a:solidFill>
                  <a:srgbClr val="002B70"/>
                </a:solidFill>
                <a:latin typeface="Times New Roman" panose="02020603050405020304" pitchFamily="18" charset="0"/>
                <a:cs typeface="Times New Roman" panose="02020603050405020304" pitchFamily="18" charset="0"/>
              </a:rPr>
              <a:t>) – </a:t>
            </a:r>
            <a:r>
              <a:rPr lang="ru-RU" sz="1400" b="1" dirty="0">
                <a:solidFill>
                  <a:srgbClr val="002B70"/>
                </a:solidFill>
                <a:latin typeface="Times New Roman" panose="02020603050405020304" pitchFamily="18" charset="0"/>
                <a:cs typeface="Times New Roman" panose="02020603050405020304" pitchFamily="18" charset="0"/>
              </a:rPr>
              <a:t>С1</a:t>
            </a:r>
          </a:p>
        </p:txBody>
      </p:sp>
      <p:sp>
        <p:nvSpPr>
          <p:cNvPr id="7" name="Прямоугольник: усеченные противолежащие углы 18">
            <a:extLst>
              <a:ext uri="{FF2B5EF4-FFF2-40B4-BE49-F238E27FC236}">
                <a16:creationId xmlns:a16="http://schemas.microsoft.com/office/drawing/2014/main" id="{8189A521-B0A8-B62C-309B-1C8D254CABFF}"/>
              </a:ext>
            </a:extLst>
          </p:cNvPr>
          <p:cNvSpPr/>
          <p:nvPr/>
        </p:nvSpPr>
        <p:spPr>
          <a:xfrm>
            <a:off x="414069" y="4071668"/>
            <a:ext cx="4865298" cy="2520505"/>
          </a:xfrm>
          <a:prstGeom prst="snip2Diag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i="1" dirty="0">
                <a:solidFill>
                  <a:srgbClr val="C00000"/>
                </a:solidFill>
                <a:latin typeface="Times New Roman" panose="02020603050405020304" pitchFamily="18" charset="0"/>
                <a:cs typeface="Times New Roman" panose="02020603050405020304" pitchFamily="18" charset="0"/>
              </a:rPr>
              <a:t>Пункт 56. </a:t>
            </a:r>
            <a:r>
              <a:rPr lang="ru-RU" sz="1400" b="1" dirty="0">
                <a:solidFill>
                  <a:srgbClr val="002B70"/>
                </a:solidFill>
                <a:latin typeface="Times New Roman" panose="02020603050405020304" pitchFamily="18" charset="0"/>
                <a:cs typeface="Times New Roman" panose="02020603050405020304" pitchFamily="18" charset="0"/>
              </a:rPr>
              <a:t>Педагогам иностранных (китайский, турецкий, арабский и другие) языков на основании заявления и действующего сертификата, официально признанного в странах носителях языка, Комиссией присваивается квалификационная категория по итогам комплексного аналитического обобщения результатов деятельности, </a:t>
            </a:r>
            <a:r>
              <a:rPr lang="ru-RU" sz="1400" b="1" dirty="0">
                <a:solidFill>
                  <a:srgbClr val="C00000"/>
                </a:solidFill>
                <a:latin typeface="Times New Roman" panose="02020603050405020304" pitchFamily="18" charset="0"/>
                <a:cs typeface="Times New Roman" panose="02020603050405020304" pitchFamily="18" charset="0"/>
              </a:rPr>
              <a:t>без прохождения процедуры ОЗП</a:t>
            </a:r>
            <a:r>
              <a:rPr lang="ru-RU" sz="1400" b="1" dirty="0">
                <a:solidFill>
                  <a:srgbClr val="002B70"/>
                </a:solidFill>
                <a:latin typeface="Times New Roman" panose="02020603050405020304" pitchFamily="18" charset="0"/>
                <a:cs typeface="Times New Roman" panose="02020603050405020304" pitchFamily="18" charset="0"/>
              </a:rPr>
              <a:t>: «педагог-модератор» – уровень В2; «педагог-эксперт» – уровень С1 или С2.</a:t>
            </a:r>
          </a:p>
        </p:txBody>
      </p:sp>
    </p:spTree>
    <p:extLst>
      <p:ext uri="{BB962C8B-B14F-4D97-AF65-F5344CB8AC3E}">
        <p14:creationId xmlns:p14="http://schemas.microsoft.com/office/powerpoint/2010/main" val="8689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C5265C-28E2-0B9F-1ED4-1DC95B2101DA}"/>
            </a:ext>
          </a:extLst>
        </p:cNvPr>
        <p:cNvGrpSpPr/>
        <p:nvPr/>
      </p:nvGrpSpPr>
      <p:grpSpPr>
        <a:xfrm>
          <a:off x="0" y="0"/>
          <a:ext cx="0" cy="0"/>
          <a:chOff x="0" y="0"/>
          <a:chExt cx="0" cy="0"/>
        </a:xfrm>
      </p:grpSpPr>
      <p:sp>
        <p:nvSpPr>
          <p:cNvPr id="13" name="Прямоугольник: усеченные противолежащие углы 12">
            <a:extLst>
              <a:ext uri="{FF2B5EF4-FFF2-40B4-BE49-F238E27FC236}">
                <a16:creationId xmlns:a16="http://schemas.microsoft.com/office/drawing/2014/main" id="{8DD9578C-F707-B9FA-F728-6694A9224F25}"/>
              </a:ext>
            </a:extLst>
          </p:cNvPr>
          <p:cNvSpPr/>
          <p:nvPr/>
        </p:nvSpPr>
        <p:spPr>
          <a:xfrm>
            <a:off x="141254" y="957530"/>
            <a:ext cx="11902354" cy="355367"/>
          </a:xfrm>
          <a:prstGeom prst="snip2DiagRect">
            <a:avLst>
              <a:gd name="adj1" fmla="val 0"/>
              <a:gd name="adj2" fmla="val 473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x-none" dirty="0"/>
          </a:p>
        </p:txBody>
      </p:sp>
      <p:sp>
        <p:nvSpPr>
          <p:cNvPr id="4" name="Прямоугольник 3">
            <a:extLst>
              <a:ext uri="{FF2B5EF4-FFF2-40B4-BE49-F238E27FC236}">
                <a16:creationId xmlns:a16="http://schemas.microsoft.com/office/drawing/2014/main" id="{58C12F7D-8635-840D-A8D7-C6789B3AEB5A}"/>
              </a:ext>
            </a:extLst>
          </p:cNvPr>
          <p:cNvSpPr/>
          <p:nvPr/>
        </p:nvSpPr>
        <p:spPr>
          <a:xfrm>
            <a:off x="0" y="-1"/>
            <a:ext cx="12192000" cy="957531"/>
          </a:xfrm>
          <a:prstGeom prst="rect">
            <a:avLst/>
          </a:prstGeom>
          <a:pattFill prst="ltDn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a16="http://schemas.microsoft.com/office/drawing/2014/main" id="{25B79D80-5640-D259-4E2D-C5C0F76281B3}"/>
              </a:ext>
            </a:extLst>
          </p:cNvPr>
          <p:cNvSpPr txBox="1">
            <a:spLocks/>
          </p:cNvSpPr>
          <p:nvPr/>
        </p:nvSpPr>
        <p:spPr>
          <a:xfrm>
            <a:off x="100301" y="222155"/>
            <a:ext cx="12053454" cy="6093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ru-RU" sz="2200" b="1" dirty="0">
                <a:solidFill>
                  <a:srgbClr val="C00000"/>
                </a:solidFill>
                <a:latin typeface="Times New Roman" panose="02020603050405020304" pitchFamily="18" charset="0"/>
                <a:cs typeface="Times New Roman" panose="02020603050405020304" pitchFamily="18" charset="0"/>
              </a:rPr>
              <a:t>Приказ МП РК от 25.02.2025 года №32 о внесении изменения в приказ МОН РК от </a:t>
            </a:r>
          </a:p>
          <a:p>
            <a:pPr lvl="0" algn="ctr"/>
            <a:r>
              <a:rPr lang="ru-RU" sz="2200" b="1" dirty="0">
                <a:solidFill>
                  <a:srgbClr val="C00000"/>
                </a:solidFill>
                <a:latin typeface="Times New Roman" panose="02020603050405020304" pitchFamily="18" charset="0"/>
                <a:cs typeface="Times New Roman" panose="02020603050405020304" pitchFamily="18" charset="0"/>
              </a:rPr>
              <a:t>27.01.2016 года №83 «Об утверждении Правил и условий проведения аттестации педагогов»</a:t>
            </a:r>
          </a:p>
        </p:txBody>
      </p:sp>
      <p:sp>
        <p:nvSpPr>
          <p:cNvPr id="11" name="Прямоугольник 10">
            <a:extLst>
              <a:ext uri="{FF2B5EF4-FFF2-40B4-BE49-F238E27FC236}">
                <a16:creationId xmlns:a16="http://schemas.microsoft.com/office/drawing/2014/main" id="{8F381BC9-5FEF-BE1D-3CE6-D349F0D94BDC}"/>
              </a:ext>
            </a:extLst>
          </p:cNvPr>
          <p:cNvSpPr/>
          <p:nvPr/>
        </p:nvSpPr>
        <p:spPr>
          <a:xfrm>
            <a:off x="200213" y="984858"/>
            <a:ext cx="11743324" cy="338554"/>
          </a:xfrm>
          <a:prstGeom prst="rect">
            <a:avLst/>
          </a:prstGeom>
        </p:spPr>
        <p:txBody>
          <a:bodyPr wrap="square">
            <a:spAutoFit/>
          </a:bodyPr>
          <a:lstStyle/>
          <a:p>
            <a:pPr algn="ctr"/>
            <a:r>
              <a:rPr lang="ru-RU" sz="1600" b="1" dirty="0">
                <a:solidFill>
                  <a:srgbClr val="FFFF00"/>
                </a:solidFill>
                <a:latin typeface="Arial" panose="020B0604020202020204" pitchFamily="34" charset="0"/>
                <a:cs typeface="Arial" panose="020B0604020202020204" pitchFamily="34" charset="0"/>
              </a:rPr>
              <a:t>ПРИЛОЖЕНИЕ 12:  </a:t>
            </a:r>
          </a:p>
        </p:txBody>
      </p:sp>
      <p:sp>
        <p:nvSpPr>
          <p:cNvPr id="67" name="TextBox 66">
            <a:extLst>
              <a:ext uri="{FF2B5EF4-FFF2-40B4-BE49-F238E27FC236}">
                <a16:creationId xmlns:a16="http://schemas.microsoft.com/office/drawing/2014/main" id="{144230CF-C17F-9677-49B7-061B0FA36A3B}"/>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077DE151-BF98-3182-48AB-1B56C689C179}"/>
              </a:ext>
            </a:extLst>
          </p:cNvPr>
          <p:cNvSpPr/>
          <p:nvPr/>
        </p:nvSpPr>
        <p:spPr>
          <a:xfrm>
            <a:off x="100142" y="1397467"/>
            <a:ext cx="11943466" cy="5141356"/>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BF64A4C9-FDAF-C5C0-8F11-2393E1C52A3E}"/>
              </a:ext>
            </a:extLst>
          </p:cNvPr>
          <p:cNvPicPr>
            <a:picLocks noChangeAspect="1"/>
          </p:cNvPicPr>
          <p:nvPr/>
        </p:nvPicPr>
        <p:blipFill>
          <a:blip r:embed="rId2"/>
          <a:stretch>
            <a:fillRect/>
          </a:stretch>
        </p:blipFill>
        <p:spPr>
          <a:xfrm>
            <a:off x="1421021" y="1397467"/>
            <a:ext cx="9412013" cy="5125434"/>
          </a:xfrm>
          <a:prstGeom prst="rect">
            <a:avLst/>
          </a:prstGeom>
        </p:spPr>
      </p:pic>
    </p:spTree>
    <p:extLst>
      <p:ext uri="{BB962C8B-B14F-4D97-AF65-F5344CB8AC3E}">
        <p14:creationId xmlns:p14="http://schemas.microsoft.com/office/powerpoint/2010/main" val="3761963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678E9-3B0F-C29E-184B-BB75420D8DDE}"/>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7B8D5FFF-461E-CBFF-7E29-6013FF9299D1}"/>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37D6C862-0D88-AC96-4FA7-D91CC8D8F92F}"/>
              </a:ext>
            </a:extLst>
          </p:cNvPr>
          <p:cNvSpPr/>
          <p:nvPr/>
        </p:nvSpPr>
        <p:spPr>
          <a:xfrm>
            <a:off x="124267" y="136280"/>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26252106-584A-6E9B-3B93-42C19B8BDE68}"/>
              </a:ext>
            </a:extLst>
          </p:cNvPr>
          <p:cNvPicPr>
            <a:picLocks noChangeAspect="1"/>
          </p:cNvPicPr>
          <p:nvPr/>
        </p:nvPicPr>
        <p:blipFill>
          <a:blip r:embed="rId2"/>
          <a:stretch>
            <a:fillRect/>
          </a:stretch>
        </p:blipFill>
        <p:spPr>
          <a:xfrm>
            <a:off x="1332835" y="528232"/>
            <a:ext cx="9526329" cy="5801535"/>
          </a:xfrm>
          <a:prstGeom prst="rect">
            <a:avLst/>
          </a:prstGeom>
        </p:spPr>
      </p:pic>
    </p:spTree>
    <p:extLst>
      <p:ext uri="{BB962C8B-B14F-4D97-AF65-F5344CB8AC3E}">
        <p14:creationId xmlns:p14="http://schemas.microsoft.com/office/powerpoint/2010/main" val="314745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EF98B-ABDB-380F-561F-7F62D391F9D6}"/>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D522B6A1-C632-3667-4604-80817BDFA10C}"/>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1F6C755F-458F-B4E0-6E1A-D2B7DAEAE7A1}"/>
              </a:ext>
            </a:extLst>
          </p:cNvPr>
          <p:cNvSpPr/>
          <p:nvPr/>
        </p:nvSpPr>
        <p:spPr>
          <a:xfrm>
            <a:off x="124267" y="136280"/>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1A5AEACB-68A4-66B8-496D-3963680431C1}"/>
              </a:ext>
            </a:extLst>
          </p:cNvPr>
          <p:cNvPicPr>
            <a:picLocks noChangeAspect="1"/>
          </p:cNvPicPr>
          <p:nvPr/>
        </p:nvPicPr>
        <p:blipFill>
          <a:blip r:embed="rId2"/>
          <a:stretch>
            <a:fillRect/>
          </a:stretch>
        </p:blipFill>
        <p:spPr>
          <a:xfrm>
            <a:off x="1275677" y="428206"/>
            <a:ext cx="9640645" cy="6001588"/>
          </a:xfrm>
          <a:prstGeom prst="rect">
            <a:avLst/>
          </a:prstGeom>
        </p:spPr>
      </p:pic>
    </p:spTree>
    <p:extLst>
      <p:ext uri="{BB962C8B-B14F-4D97-AF65-F5344CB8AC3E}">
        <p14:creationId xmlns:p14="http://schemas.microsoft.com/office/powerpoint/2010/main" val="2016027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480D4-CBE0-B295-8B1C-A91F79093DDC}"/>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D95CA0C1-CB31-0954-4D19-5D6CE2055F4C}"/>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34D0DCE7-DF51-C544-D343-E70764989AFB}"/>
              </a:ext>
            </a:extLst>
          </p:cNvPr>
          <p:cNvSpPr/>
          <p:nvPr/>
        </p:nvSpPr>
        <p:spPr>
          <a:xfrm>
            <a:off x="100142" y="202222"/>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781CA43C-BFB2-B55B-EAF3-7DB8B5ABF5CA}"/>
              </a:ext>
            </a:extLst>
          </p:cNvPr>
          <p:cNvPicPr>
            <a:picLocks noChangeAspect="1"/>
          </p:cNvPicPr>
          <p:nvPr/>
        </p:nvPicPr>
        <p:blipFill>
          <a:blip r:embed="rId2"/>
          <a:stretch>
            <a:fillRect/>
          </a:stretch>
        </p:blipFill>
        <p:spPr>
          <a:xfrm>
            <a:off x="1261388" y="380574"/>
            <a:ext cx="9669224" cy="6096851"/>
          </a:xfrm>
          <a:prstGeom prst="rect">
            <a:avLst/>
          </a:prstGeom>
        </p:spPr>
      </p:pic>
    </p:spTree>
    <p:extLst>
      <p:ext uri="{BB962C8B-B14F-4D97-AF65-F5344CB8AC3E}">
        <p14:creationId xmlns:p14="http://schemas.microsoft.com/office/powerpoint/2010/main" val="292253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652E-D7F1-1C13-7940-C98101ADC808}"/>
            </a:ext>
          </a:extLst>
        </p:cNvPr>
        <p:cNvGrpSpPr/>
        <p:nvPr/>
      </p:nvGrpSpPr>
      <p:grpSpPr>
        <a:xfrm>
          <a:off x="0" y="0"/>
          <a:ext cx="0" cy="0"/>
          <a:chOff x="0" y="0"/>
          <a:chExt cx="0" cy="0"/>
        </a:xfrm>
      </p:grpSpPr>
      <p:sp>
        <p:nvSpPr>
          <p:cNvPr id="67" name="TextBox 66">
            <a:extLst>
              <a:ext uri="{FF2B5EF4-FFF2-40B4-BE49-F238E27FC236}">
                <a16:creationId xmlns:a16="http://schemas.microsoft.com/office/drawing/2014/main" id="{9028B566-BD41-AB7B-A07F-76D47B18D5EF}"/>
              </a:ext>
            </a:extLst>
          </p:cNvPr>
          <p:cNvSpPr txBox="1"/>
          <p:nvPr/>
        </p:nvSpPr>
        <p:spPr>
          <a:xfrm>
            <a:off x="248150" y="3928418"/>
            <a:ext cx="4426527" cy="409334"/>
          </a:xfrm>
          <a:prstGeom prst="rect">
            <a:avLst/>
          </a:prstGeom>
        </p:spPr>
        <p:txBody>
          <a:bodyPr vert="horz" lIns="68580" tIns="34290" rIns="68580" bIns="34290" rtlCol="0" anchor="ctr">
            <a:normAutofit/>
          </a:bodyPr>
          <a:lstStyle>
            <a:lvl1pPr algn="ctr">
              <a:lnSpc>
                <a:spcPct val="90000"/>
              </a:lnSpc>
              <a:spcBef>
                <a:spcPct val="0"/>
              </a:spcBef>
              <a:buNone/>
              <a:defRPr sz="2400" b="1" kern="100">
                <a:effectLst/>
                <a:ea typeface="Calibri" panose="020F0502020204030204" pitchFamily="34" charset="0"/>
                <a:cs typeface="Times New Roman" panose="02020603050405020304" pitchFamily="18" charset="0"/>
              </a:defRPr>
            </a:lvl1pPr>
          </a:lstStyle>
          <a:p>
            <a:pPr algn="l"/>
            <a:endParaRPr lang="ru-RU" sz="1400" dirty="0">
              <a:solidFill>
                <a:srgbClr val="C00000"/>
              </a:solidFill>
              <a:latin typeface="Bahnschrift" panose="020B0502040204020203" pitchFamily="34" charset="0"/>
            </a:endParaRPr>
          </a:p>
        </p:txBody>
      </p:sp>
      <p:sp>
        <p:nvSpPr>
          <p:cNvPr id="6" name="Прямоугольник: усеченные противолежащие углы 18">
            <a:extLst>
              <a:ext uri="{FF2B5EF4-FFF2-40B4-BE49-F238E27FC236}">
                <a16:creationId xmlns:a16="http://schemas.microsoft.com/office/drawing/2014/main" id="{143E7770-EA14-8F8C-A415-4388E12492A0}"/>
              </a:ext>
            </a:extLst>
          </p:cNvPr>
          <p:cNvSpPr/>
          <p:nvPr/>
        </p:nvSpPr>
        <p:spPr>
          <a:xfrm>
            <a:off x="100142" y="202222"/>
            <a:ext cx="11943466" cy="6585439"/>
          </a:xfrm>
          <a:prstGeom prst="snip2Diag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rgbClr val="002B70"/>
              </a:solidFill>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a16="http://schemas.microsoft.com/office/drawing/2014/main" id="{05210514-4ACD-CA1C-DDE5-B85A77467DA3}"/>
              </a:ext>
            </a:extLst>
          </p:cNvPr>
          <p:cNvPicPr>
            <a:picLocks noChangeAspect="1"/>
          </p:cNvPicPr>
          <p:nvPr/>
        </p:nvPicPr>
        <p:blipFill>
          <a:blip r:embed="rId2"/>
          <a:stretch>
            <a:fillRect/>
          </a:stretch>
        </p:blipFill>
        <p:spPr>
          <a:xfrm>
            <a:off x="1218519" y="405442"/>
            <a:ext cx="9754961" cy="5926347"/>
          </a:xfrm>
          <a:prstGeom prst="rect">
            <a:avLst/>
          </a:prstGeom>
        </p:spPr>
      </p:pic>
    </p:spTree>
    <p:extLst>
      <p:ext uri="{BB962C8B-B14F-4D97-AF65-F5344CB8AC3E}">
        <p14:creationId xmlns:p14="http://schemas.microsoft.com/office/powerpoint/2010/main" val="1676876381"/>
      </p:ext>
    </p:extLst>
  </p:cSld>
  <p:clrMapOvr>
    <a:masterClrMapping/>
  </p:clrMapOvr>
</p:sld>
</file>

<file path=ppt/theme/theme1.xml><?xml version="1.0" encoding="utf-8"?>
<a:theme xmlns:a="http://schemas.openxmlformats.org/drawingml/2006/main" name="Тема Office">
  <a:themeElements>
    <a:clrScheme name="Фиолетовый">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1472</TotalTime>
  <Words>2141</Words>
  <Application>Microsoft Office PowerPoint</Application>
  <PresentationFormat>Широкоэкранный</PresentationFormat>
  <Paragraphs>136</Paragraphs>
  <Slides>13</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22" baseType="lpstr">
      <vt:lpstr>Aptos</vt:lpstr>
      <vt:lpstr>Arial</vt:lpstr>
      <vt:lpstr>Bahnschrift</vt:lpstr>
      <vt:lpstr>Calibri</vt:lpstr>
      <vt:lpstr>Calibri Light</vt:lpstr>
      <vt:lpstr>Times New Roman</vt:lpstr>
      <vt:lpstr>Wingdings</vt:lpstr>
      <vt:lpstr>Тема Office</vt:lpstr>
      <vt:lpstr>Документ Microsoft Word</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Предметные кабинеты новой модификации по города алматы</dc:title>
  <dc:creator>Ерлан Бушакаев</dc:creator>
  <cp:lastModifiedBy>AQI921</cp:lastModifiedBy>
  <cp:revision>249</cp:revision>
  <cp:lastPrinted>2024-08-09T11:18:16Z</cp:lastPrinted>
  <dcterms:created xsi:type="dcterms:W3CDTF">2024-08-02T09:58:35Z</dcterms:created>
  <dcterms:modified xsi:type="dcterms:W3CDTF">2025-03-04T05:15:52Z</dcterms:modified>
</cp:coreProperties>
</file>