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370" r:id="rId2"/>
    <p:sldId id="480" r:id="rId3"/>
    <p:sldId id="4231" r:id="rId4"/>
    <p:sldId id="509" r:id="rId5"/>
    <p:sldId id="1343" r:id="rId6"/>
    <p:sldId id="266" r:id="rId7"/>
    <p:sldId id="481" r:id="rId8"/>
    <p:sldId id="490" r:id="rId9"/>
    <p:sldId id="267" r:id="rId10"/>
    <p:sldId id="1362" r:id="rId11"/>
    <p:sldId id="484" r:id="rId12"/>
    <p:sldId id="1372" r:id="rId13"/>
    <p:sldId id="1374" r:id="rId14"/>
    <p:sldId id="448" r:id="rId15"/>
    <p:sldId id="1373" r:id="rId16"/>
    <p:sldId id="1368" r:id="rId17"/>
    <p:sldId id="1369" r:id="rId18"/>
    <p:sldId id="423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1111" autoAdjust="0"/>
  </p:normalViewPr>
  <p:slideViewPr>
    <p:cSldViewPr snapToGrid="0">
      <p:cViewPr varScale="1">
        <p:scale>
          <a:sx n="99" d="100"/>
          <a:sy n="99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ухамбетжанова Гульден Есмуратовна [ЦА]" userId="d4ae7047-d784-4154-98b0-da5da819b596" providerId="ADAL" clId="{706123E7-EEB3-459B-90F8-5B1468218D92}"/>
    <pc:docChg chg="undo redo custSel addSld delSld modSld sldOrd">
      <pc:chgData name="Мухамбетжанова Гульден Есмуратовна [ЦА]" userId="d4ae7047-d784-4154-98b0-da5da819b596" providerId="ADAL" clId="{706123E7-EEB3-459B-90F8-5B1468218D92}" dt="2025-03-20T12:46:58.578" v="593" actId="20577"/>
      <pc:docMkLst>
        <pc:docMk/>
      </pc:docMkLst>
      <pc:sldChg chg="new del">
        <pc:chgData name="Мухамбетжанова Гульден Есмуратовна [ЦА]" userId="d4ae7047-d784-4154-98b0-da5da819b596" providerId="ADAL" clId="{706123E7-EEB3-459B-90F8-5B1468218D92}" dt="2025-03-20T12:42:16.166" v="591" actId="2696"/>
        <pc:sldMkLst>
          <pc:docMk/>
          <pc:sldMk cId="2468399320" sldId="256"/>
        </pc:sldMkLst>
      </pc:sldChg>
      <pc:sldChg chg="addSp delSp modSp new mod">
        <pc:chgData name="Мухамбетжанова Гульден Есмуратовна [ЦА]" userId="d4ae7047-d784-4154-98b0-da5da819b596" providerId="ADAL" clId="{706123E7-EEB3-459B-90F8-5B1468218D92}" dt="2025-03-20T12:34:39.722" v="558" actId="1076"/>
        <pc:sldMkLst>
          <pc:docMk/>
          <pc:sldMk cId="4170647488" sldId="257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2:34:39.722" v="558" actId="1076"/>
          <ac:spMkLst>
            <pc:docMk/>
            <pc:sldMk cId="4170647488" sldId="257"/>
            <ac:spMk id="2" creationId="{213D8CBF-8017-478F-9D01-4DEBAB71591B}"/>
          </ac:spMkLst>
        </pc:spChg>
        <pc:spChg chg="del">
          <ac:chgData name="Мухамбетжанова Гульден Есмуратовна [ЦА]" userId="d4ae7047-d784-4154-98b0-da5da819b596" providerId="ADAL" clId="{706123E7-EEB3-459B-90F8-5B1468218D92}" dt="2025-03-20T05:34:02.345" v="2" actId="3680"/>
          <ac:spMkLst>
            <pc:docMk/>
            <pc:sldMk cId="4170647488" sldId="257"/>
            <ac:spMk id="3" creationId="{445AB96A-D227-4109-ACD6-F3428BD1016D}"/>
          </ac:spMkLst>
        </pc:spChg>
        <pc:graphicFrameChg chg="add mod ord modGraphic">
          <ac:chgData name="Мухамбетжанова Гульден Есмуратовна [ЦА]" userId="d4ae7047-d784-4154-98b0-da5da819b596" providerId="ADAL" clId="{706123E7-EEB3-459B-90F8-5B1468218D92}" dt="2025-03-20T12:34:33.162" v="557" actId="1076"/>
          <ac:graphicFrameMkLst>
            <pc:docMk/>
            <pc:sldMk cId="4170647488" sldId="257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06:40:05.175" v="220" actId="1076"/>
        <pc:sldMkLst>
          <pc:docMk/>
          <pc:sldMk cId="3855983470" sldId="258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06:40:05.175" v="220" actId="1076"/>
          <ac:spMkLst>
            <pc:docMk/>
            <pc:sldMk cId="3855983470" sldId="258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06:40:02.655" v="219" actId="1076"/>
          <ac:graphicFrameMkLst>
            <pc:docMk/>
            <pc:sldMk cId="3855983470" sldId="258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6:01.932" v="519"/>
        <pc:sldMkLst>
          <pc:docMk/>
          <pc:sldMk cId="3715694788" sldId="259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0:40:16.522" v="352" actId="404"/>
          <ac:spMkLst>
            <pc:docMk/>
            <pc:sldMk cId="3715694788" sldId="259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26:01.932" v="519"/>
          <ac:graphicFrameMkLst>
            <pc:docMk/>
            <pc:sldMk cId="3715694788" sldId="259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5:03.132" v="510"/>
        <pc:sldMkLst>
          <pc:docMk/>
          <pc:sldMk cId="149668138" sldId="260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07:45:12.328" v="310" actId="27636"/>
          <ac:spMkLst>
            <pc:docMk/>
            <pc:sldMk cId="149668138" sldId="260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25:03.132" v="510"/>
          <ac:graphicFrameMkLst>
            <pc:docMk/>
            <pc:sldMk cId="149668138" sldId="260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8:00.825" v="578" actId="1076"/>
        <pc:sldMkLst>
          <pc:docMk/>
          <pc:sldMk cId="4056197865" sldId="261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1:12:04.819" v="425" actId="1076"/>
          <ac:spMkLst>
            <pc:docMk/>
            <pc:sldMk cId="4056197865" sldId="261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8:00.825" v="578" actId="1076"/>
          <ac:graphicFrameMkLst>
            <pc:docMk/>
            <pc:sldMk cId="4056197865" sldId="261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4:02.308" v="549"/>
        <pc:sldMkLst>
          <pc:docMk/>
          <pc:sldMk cId="1379809139" sldId="262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06:13:04.239" v="206" actId="1076"/>
          <ac:spMkLst>
            <pc:docMk/>
            <pc:sldMk cId="1379809139" sldId="262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4:02.308" v="549"/>
          <ac:graphicFrameMkLst>
            <pc:docMk/>
            <pc:sldMk cId="1379809139" sldId="262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9:51.385" v="590" actId="1076"/>
        <pc:sldMkLst>
          <pc:docMk/>
          <pc:sldMk cId="315294699" sldId="263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06:41:31.229" v="236" actId="1076"/>
          <ac:spMkLst>
            <pc:docMk/>
            <pc:sldMk cId="315294699" sldId="263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9:51.385" v="590" actId="1076"/>
          <ac:graphicFrameMkLst>
            <pc:docMk/>
            <pc:sldMk cId="315294699" sldId="263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6:55.739" v="575" actId="403"/>
        <pc:sldMkLst>
          <pc:docMk/>
          <pc:sldMk cId="583423837" sldId="264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0:41:40.313" v="363" actId="113"/>
          <ac:spMkLst>
            <pc:docMk/>
            <pc:sldMk cId="583423837" sldId="264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6:55.739" v="575" actId="403"/>
          <ac:graphicFrameMkLst>
            <pc:docMk/>
            <pc:sldMk cId="583423837" sldId="264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8:38.661" v="527" actId="123"/>
        <pc:sldMkLst>
          <pc:docMk/>
          <pc:sldMk cId="4238038267" sldId="265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07:46:05.728" v="323" actId="113"/>
          <ac:spMkLst>
            <pc:docMk/>
            <pc:sldMk cId="4238038267" sldId="265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28:38.661" v="527" actId="123"/>
          <ac:graphicFrameMkLst>
            <pc:docMk/>
            <pc:sldMk cId="4238038267" sldId="265"/>
            <ac:graphicFrameMk id="4" creationId="{40F499E0-30A2-40ED-86D1-0CA4C7607475}"/>
          </ac:graphicFrameMkLst>
        </pc:graphicFrameChg>
      </pc:sldChg>
      <pc:sldChg chg="add del">
        <pc:chgData name="Мухамбетжанова Гульден Есмуратовна [ЦА]" userId="d4ae7047-d784-4154-98b0-da5da819b596" providerId="ADAL" clId="{706123E7-EEB3-459B-90F8-5B1468218D92}" dt="2025-03-20T11:12:42.782" v="430" actId="2696"/>
        <pc:sldMkLst>
          <pc:docMk/>
          <pc:sldMk cId="2689700889" sldId="266"/>
        </pc:sldMkLst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46:58.578" v="593" actId="20577"/>
        <pc:sldMkLst>
          <pc:docMk/>
          <pc:sldMk cId="1609754686" sldId="267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06:10:58.609" v="176" actId="122"/>
          <ac:spMkLst>
            <pc:docMk/>
            <pc:sldMk cId="1609754686" sldId="267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46:58.578" v="593" actId="20577"/>
          <ac:graphicFrameMkLst>
            <pc:docMk/>
            <pc:sldMk cId="1609754686" sldId="267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6:08.828" v="521" actId="404"/>
        <pc:sldMkLst>
          <pc:docMk/>
          <pc:sldMk cId="2160251119" sldId="268"/>
        </pc:sldMkLst>
        <pc:graphicFrameChg chg="modGraphic">
          <ac:chgData name="Мухамбетжанова Гульден Есмуратовна [ЦА]" userId="d4ae7047-d784-4154-98b0-da5da819b596" providerId="ADAL" clId="{706123E7-EEB3-459B-90F8-5B1468218D92}" dt="2025-03-20T12:26:08.828" v="521" actId="404"/>
          <ac:graphicFrameMkLst>
            <pc:docMk/>
            <pc:sldMk cId="2160251119" sldId="268"/>
            <ac:graphicFrameMk id="4" creationId="{40F499E0-30A2-40ED-86D1-0CA4C7607475}"/>
          </ac:graphicFrameMkLst>
        </pc:graphicFrameChg>
      </pc:sldChg>
      <pc:sldChg chg="modSp add del mod">
        <pc:chgData name="Мухамбетжанова Гульден Есмуратовна [ЦА]" userId="d4ae7047-d784-4154-98b0-da5da819b596" providerId="ADAL" clId="{706123E7-EEB3-459B-90F8-5B1468218D92}" dt="2025-03-20T07:37:04.789" v="283" actId="2890"/>
        <pc:sldMkLst>
          <pc:docMk/>
          <pc:sldMk cId="758162917" sldId="269"/>
        </pc:sldMkLst>
        <pc:graphicFrameChg chg="modGraphic">
          <ac:chgData name="Мухамбетжанова Гульден Есмуратовна [ЦА]" userId="d4ae7047-d784-4154-98b0-da5da819b596" providerId="ADAL" clId="{706123E7-EEB3-459B-90F8-5B1468218D92}" dt="2025-03-20T07:36:59.540" v="280" actId="2164"/>
          <ac:graphicFrameMkLst>
            <pc:docMk/>
            <pc:sldMk cId="758162917" sldId="269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7:59.267" v="525" actId="123"/>
        <pc:sldMkLst>
          <pc:docMk/>
          <pc:sldMk cId="1895503358" sldId="269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0:43:14.765" v="377" actId="113"/>
          <ac:spMkLst>
            <pc:docMk/>
            <pc:sldMk cId="1895503358" sldId="269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27:59.267" v="525" actId="123"/>
          <ac:graphicFrameMkLst>
            <pc:docMk/>
            <pc:sldMk cId="1895503358" sldId="269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9:26.732" v="534" actId="123"/>
        <pc:sldMkLst>
          <pc:docMk/>
          <pc:sldMk cId="3705764677" sldId="270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1:11:25.158" v="415" actId="14100"/>
          <ac:spMkLst>
            <pc:docMk/>
            <pc:sldMk cId="3705764677" sldId="270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29:26.732" v="534" actId="123"/>
          <ac:graphicFrameMkLst>
            <pc:docMk/>
            <pc:sldMk cId="3705764677" sldId="270"/>
            <ac:graphicFrameMk id="4" creationId="{40F499E0-30A2-40ED-86D1-0CA4C7607475}"/>
          </ac:graphicFrameMkLst>
        </pc:graphicFrameChg>
      </pc:sldChg>
      <pc:sldChg chg="add del">
        <pc:chgData name="Мухамбетжанова Гульден Есмуратовна [ЦА]" userId="d4ae7047-d784-4154-98b0-da5da819b596" providerId="ADAL" clId="{706123E7-EEB3-459B-90F8-5B1468218D92}" dt="2025-03-20T11:12:45.722" v="431" actId="2696"/>
        <pc:sldMkLst>
          <pc:docMk/>
          <pc:sldMk cId="1702556249" sldId="271"/>
        </pc:sldMkLst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29:43.363" v="536" actId="123"/>
        <pc:sldMkLst>
          <pc:docMk/>
          <pc:sldMk cId="4041728520" sldId="272"/>
        </pc:sldMkLst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29:43.363" v="536" actId="123"/>
          <ac:graphicFrameMkLst>
            <pc:docMk/>
            <pc:sldMk cId="4041728520" sldId="272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0:12.284" v="543" actId="123"/>
        <pc:sldMkLst>
          <pc:docMk/>
          <pc:sldMk cId="1666140978" sldId="273"/>
        </pc:sldMkLst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0:12.284" v="543" actId="123"/>
          <ac:graphicFrameMkLst>
            <pc:docMk/>
            <pc:sldMk cId="1666140978" sldId="273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8:14.267" v="581" actId="403"/>
        <pc:sldMkLst>
          <pc:docMk/>
          <pc:sldMk cId="1874112683" sldId="274"/>
        </pc:sldMkLst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8:14.267" v="581" actId="403"/>
          <ac:graphicFrameMkLst>
            <pc:docMk/>
            <pc:sldMk cId="1874112683" sldId="274"/>
            <ac:graphicFrameMk id="4" creationId="{40F499E0-30A2-40ED-86D1-0CA4C7607475}"/>
          </ac:graphicFrameMkLst>
        </pc:graphicFrameChg>
      </pc:sldChg>
      <pc:sldChg chg="modSp add mod">
        <pc:chgData name="Мухамбетжанова Гульден Есмуратовна [ЦА]" userId="d4ae7047-d784-4154-98b0-da5da819b596" providerId="ADAL" clId="{706123E7-EEB3-459B-90F8-5B1468218D92}" dt="2025-03-20T12:38:41.420" v="586" actId="123"/>
        <pc:sldMkLst>
          <pc:docMk/>
          <pc:sldMk cId="1046609180" sldId="275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2:13:16.074" v="471" actId="1076"/>
          <ac:spMkLst>
            <pc:docMk/>
            <pc:sldMk cId="1046609180" sldId="275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8:41.420" v="586" actId="123"/>
          <ac:graphicFrameMkLst>
            <pc:docMk/>
            <pc:sldMk cId="1046609180" sldId="275"/>
            <ac:graphicFrameMk id="4" creationId="{40F499E0-30A2-40ED-86D1-0CA4C7607475}"/>
          </ac:graphicFrameMkLst>
        </pc:graphicFrameChg>
      </pc:sldChg>
      <pc:sldChg chg="modSp add mod ord setBg">
        <pc:chgData name="Мухамбетжанова Гульден Есмуратовна [ЦА]" userId="d4ae7047-d784-4154-98b0-da5da819b596" providerId="ADAL" clId="{706123E7-EEB3-459B-90F8-5B1468218D92}" dt="2025-03-20T12:30:59.052" v="547" actId="123"/>
        <pc:sldMkLst>
          <pc:docMk/>
          <pc:sldMk cId="3218692365" sldId="276"/>
        </pc:sldMkLst>
        <pc:spChg chg="mod">
          <ac:chgData name="Мухамбетжанова Гульден Есмуратовна [ЦА]" userId="d4ae7047-d784-4154-98b0-da5da819b596" providerId="ADAL" clId="{706123E7-EEB3-459B-90F8-5B1468218D92}" dt="2025-03-20T11:53:12.746" v="463" actId="1076"/>
          <ac:spMkLst>
            <pc:docMk/>
            <pc:sldMk cId="3218692365" sldId="276"/>
            <ac:spMk id="2" creationId="{213D8CBF-8017-478F-9D01-4DEBAB71591B}"/>
          </ac:spMkLst>
        </pc:spChg>
        <pc:graphicFrameChg chg="mod modGraphic">
          <ac:chgData name="Мухамбетжанова Гульден Есмуратовна [ЦА]" userId="d4ae7047-d784-4154-98b0-da5da819b596" providerId="ADAL" clId="{706123E7-EEB3-459B-90F8-5B1468218D92}" dt="2025-03-20T12:30:59.052" v="547" actId="123"/>
          <ac:graphicFrameMkLst>
            <pc:docMk/>
            <pc:sldMk cId="3218692365" sldId="276"/>
            <ac:graphicFrameMk id="4" creationId="{40F499E0-30A2-40ED-86D1-0CA4C760747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5B74-F4ED-4334-B4B9-59508B61B051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75922-6133-4AD0-A701-0CD784A04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1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1452">
              <a:defRPr/>
            </a:pPr>
            <a:fld id="{90358A6A-3CD7-4411-998B-73AED86972EA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461452">
                <a:defRPr/>
              </a:pPr>
              <a:t>2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6447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7B6D4-071F-474A-9E2B-0F5CCD592A5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4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75922-6133-4AD0-A701-0CD784A040E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88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75922-6133-4AD0-A701-0CD784A040E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4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E6EB9-2445-4891-9761-BFCFA0CD06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58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E6EB9-2445-4891-9761-BFCFA0CD06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6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C8848-88EA-503F-2A3B-400A72898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A1C9677-DCD7-9D95-D1A8-B93D18EE6D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E0443A2-D44B-365D-46F7-0AFB59CB5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81C276-9024-E944-A815-FA7600097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7B6D4-071F-474A-9E2B-0F5CCD592A5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2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5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1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75922-6133-4AD0-A701-0CD784A040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7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5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75922-6133-4AD0-A701-0CD784A040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7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E6EB9-2445-4891-9761-BFCFA0CD06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7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E6EB9-2445-4891-9761-BFCFA0CD06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13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0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ECDDB-A797-4F51-9D01-6D852C569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BFD9FA-A338-42A9-8EC2-7F899D8A9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EA3F7-2986-40F7-A1AC-5DC78091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C40B24-1709-4FB1-9459-685DF5AB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E7028-A66F-4667-9A99-AA28A58E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2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2701A-77F1-4FCE-94A6-6BE4FF6C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52927C-78DB-4DA9-913A-E0523F88B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66CD76-446C-4A82-A0DD-6878C60E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A053D-2815-4A77-A452-586C0C0C9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D5D9BB-C176-4865-9E24-189874D2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6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F75A38-0C0E-4EBB-91FC-C2B56A2CC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681495-B33B-4655-A5DE-3B0D67F2B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5650F-8F4D-4E49-A14E-E2CAF96D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95ED0A-A5EB-4CCC-995F-418ED549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ABB1C6-6DEA-4B77-A6CA-218BF6EF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70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1AB37-2606-499B-B64B-03F19D72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E374F-FF48-4485-9657-8622F67C6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35033F-CF74-40A5-8838-DF22DB4F8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62D2F7-2BC2-4368-9ADF-709D1F59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25723-E6ED-40BB-B47D-AFB34514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9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AAC35-B2D5-47E6-BF83-6B4C964D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427B29-82AF-4B47-BE8B-253A1977E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8813BA-AC6B-4F34-86A2-85CA14EC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B8426-053E-4A08-B478-902BC8AB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48F74C-5705-4FA0-9BBE-34553122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6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F6C62-1DB1-48F2-85AC-46ADEAFA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51265D-6C48-42CF-B81C-EBBBD5E01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B9E4E-56BA-432E-84C5-45A476433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F28BB4-4B64-437B-AD36-9CBC6069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5454B1-5146-4169-B2E9-9914DFD3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407493-9E07-465D-B3E2-8075AC4D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0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7FAB0-2A33-48D3-9BC1-FEF5BDE6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AD93E1-6480-4128-AE04-1CC941D88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070557-095C-42DA-B88F-7579C2A44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6C6364-FBC0-4D2D-BBA3-FD5D529D2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E0763A-79D2-45F7-9608-09C53A32A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2F6755-ACE3-40D8-A022-8AC46AA4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9A917-231D-4C8C-A453-954162AB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70EE6A-A6AA-460B-89B9-86FB94772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7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8F26F-E0C2-4DF0-AF46-F2DCB40B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E17D6A-3B4F-484F-A3CA-654C55F5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9B9938-99FA-4959-874C-861B0B7E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BFB291-2040-4000-B2A5-697FCAF0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6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E70586-0A04-419F-9434-F075AF12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4F0A01-8CE0-44C9-B64A-A22BFE4B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56AB0D-A208-44EF-83C2-8119E52C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0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44F70-8D60-4D87-99E6-565F9B11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830FC-2FA3-4437-BFED-DF18B5667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5A89B4-296F-44D1-8DC4-B1E95332C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B4D3A8-2253-4D6E-916D-60121F20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CB6711-6F82-453F-958F-467DE197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2F4A0F-D180-40E3-8918-DBCFC161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4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F2BED-0BE4-47CB-9DF4-36B1E046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41F657-05E8-4284-8187-9A5D4A66B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2628C-3EE6-478B-AE83-82019141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A3B3C8-C9B0-4ACC-8E88-EA846563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F66-42A4-44BB-88B7-7342F3071D6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DE36D2-A565-46F9-9ACA-1242BF53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A44C3-83DA-4D65-94BF-D3170F9D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7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324C1-F90C-479D-93B5-69955DC7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2F2BF0-049A-4636-9C8B-C6BB2E859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2710AD-46C6-411D-A6B7-4C3CE6A41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39F66-42A4-44BB-88B7-7342F3071D69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4CE5F-C216-4B0F-A8C1-CB63C03CD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44F1A-EB27-497F-AC5D-B05E9827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C46EC-2CA4-405C-B14F-202D7958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r="43139"/>
          <a:stretch/>
        </p:blipFill>
        <p:spPr>
          <a:xfrm>
            <a:off x="-56561" y="-6651"/>
            <a:ext cx="4609707" cy="6858000"/>
          </a:xfrm>
          <a:prstGeom prst="rect">
            <a:avLst/>
          </a:prstGeom>
        </p:spPr>
      </p:pic>
      <p:sp>
        <p:nvSpPr>
          <p:cNvPr id="12" name="Freeform 5"/>
          <p:cNvSpPr/>
          <p:nvPr/>
        </p:nvSpPr>
        <p:spPr>
          <a:xfrm>
            <a:off x="-56560" y="-6651"/>
            <a:ext cx="4615860" cy="6864651"/>
          </a:xfrm>
          <a:custGeom>
            <a:avLst/>
            <a:gdLst/>
            <a:ahLst/>
            <a:cxnLst/>
            <a:rect l="l" t="t" r="r" b="b"/>
            <a:pathLst>
              <a:path w="4482924" h="1045650">
                <a:moveTo>
                  <a:pt x="0" y="0"/>
                </a:moveTo>
                <a:lnTo>
                  <a:pt x="4482924" y="0"/>
                </a:lnTo>
                <a:lnTo>
                  <a:pt x="4482924" y="1045650"/>
                </a:lnTo>
                <a:lnTo>
                  <a:pt x="0" y="1045650"/>
                </a:lnTo>
                <a:close/>
              </a:path>
            </a:pathLst>
          </a:custGeom>
          <a:solidFill>
            <a:srgbClr val="002147">
              <a:alpha val="70000"/>
            </a:srgbClr>
          </a:solidFill>
        </p:spPr>
        <p:txBody>
          <a:bodyPr/>
          <a:lstStyle/>
          <a:p>
            <a:endParaRPr lang="LID4096"/>
          </a:p>
        </p:txBody>
      </p:sp>
      <p:sp>
        <p:nvSpPr>
          <p:cNvPr id="6" name="Прямоугольник 5"/>
          <p:cNvSpPr/>
          <p:nvPr/>
        </p:nvSpPr>
        <p:spPr>
          <a:xfrm>
            <a:off x="4097154" y="3893422"/>
            <a:ext cx="7543800" cy="10578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95541" y="3893422"/>
            <a:ext cx="3810659" cy="92333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ru-RU" sz="5400" b="1">
                <a:solidFill>
                  <a:schemeClr val="bg1"/>
                </a:solidFill>
                <a:latin typeface="Oswald"/>
              </a:rPr>
              <a:t>ПЕДАГОГОВ 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8" name="Freeform 16"/>
          <p:cNvSpPr/>
          <p:nvPr/>
        </p:nvSpPr>
        <p:spPr>
          <a:xfrm>
            <a:off x="497575" y="495299"/>
            <a:ext cx="1966225" cy="107606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626100" y="2392892"/>
            <a:ext cx="5880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03269" y="2799833"/>
            <a:ext cx="497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5400" b="1">
                <a:latin typeface="Oswald" panose="00000500000000000000" pitchFamily="2" charset="-52"/>
              </a:rPr>
              <a:t>АТТЕСТАЦИЯ</a:t>
            </a:r>
            <a:endParaRPr lang="ru-RU" sz="5400">
              <a:latin typeface="Oswald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0021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0B495-BA1E-4FE5-80EA-4855D0F8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24" y="136436"/>
            <a:ext cx="10515600" cy="5349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2. Достижения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D40DD-7A9B-44DF-BD6A-935BFFA066F5}"/>
              </a:ext>
            </a:extLst>
          </p:cNvPr>
          <p:cNvSpPr txBox="1"/>
          <p:nvPr/>
        </p:nvSpPr>
        <p:spPr>
          <a:xfrm>
            <a:off x="665423" y="640144"/>
            <a:ext cx="5181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2.1 Участие обучающихся (воспитанников) в конкурсах или олимпиадах, или соревнованиях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00AEB5EB-114A-426A-B612-5C543BE52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61360"/>
              </p:ext>
            </p:extLst>
          </p:nvPr>
        </p:nvGraphicFramePr>
        <p:xfrm>
          <a:off x="837666" y="1457964"/>
          <a:ext cx="11057757" cy="4613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2847">
                  <a:extLst>
                    <a:ext uri="{9D8B030D-6E8A-4147-A177-3AD203B41FA5}">
                      <a16:colId xmlns:a16="http://schemas.microsoft.com/office/drawing/2014/main" val="2570406199"/>
                    </a:ext>
                  </a:extLst>
                </a:gridCol>
                <a:gridCol w="6844910">
                  <a:extLst>
                    <a:ext uri="{9D8B030D-6E8A-4147-A177-3AD203B41FA5}">
                      <a16:colId xmlns:a16="http://schemas.microsoft.com/office/drawing/2014/main" val="3225219823"/>
                    </a:ext>
                  </a:extLst>
                </a:gridCol>
              </a:tblGrid>
              <a:tr h="37775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Доказательства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Примечание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6711"/>
                  </a:ext>
                </a:extLst>
              </a:tr>
              <a:tr h="133459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сертификаты, дипломы, грамоты, благодарственные письма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конкурсные мероприятия входят в перечень, утвержденный: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уполномоченным органом в области образования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управлением образованием области (городов республиканского значения, столицы)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039930"/>
                  </a:ext>
                </a:extLst>
              </a:tr>
              <a:tr h="2900713">
                <a:tc gridSpan="2"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доказательства участия обучающегося и педагога за аттестационный период </a:t>
                      </a:r>
                      <a:r>
                        <a:rPr lang="ru-RU" sz="16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в конкурсном мероприятии по профилю (области) деятельности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показателе прибавляется 1 балл в случае наличия сертификата победителя (не по количеству победителей)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выставляется один общий балл в соответствии с уровнем представления (баллы за разные виды работ не суммируются, ставится балл соответствия заявляемой категории или выше)</a:t>
                      </a:r>
                      <a:endParaRPr lang="ru-RU" sz="16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690669"/>
                  </a:ext>
                </a:extLst>
              </a:tr>
            </a:tbl>
          </a:graphicData>
        </a:graphic>
      </p:graphicFrame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AD3039D-86FA-4ABB-AA8A-3346EBB2B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5030"/>
              </p:ext>
            </p:extLst>
          </p:nvPr>
        </p:nvGraphicFramePr>
        <p:xfrm>
          <a:off x="3408785" y="4523037"/>
          <a:ext cx="6220321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726">
                  <a:extLst>
                    <a:ext uri="{9D8B030D-6E8A-4147-A177-3AD203B41FA5}">
                      <a16:colId xmlns:a16="http://schemas.microsoft.com/office/drawing/2014/main" val="724027725"/>
                    </a:ext>
                  </a:extLst>
                </a:gridCol>
                <a:gridCol w="4800595">
                  <a:extLst>
                    <a:ext uri="{9D8B030D-6E8A-4147-A177-3AD203B41FA5}">
                      <a16:colId xmlns:a16="http://schemas.microsoft.com/office/drawing/2014/main" val="2154965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модератор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организация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135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эксперт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район/ город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070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исследователь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область (город республиканского значения и столица)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65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мастер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республиканский (международный)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55558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5A9837-803D-469F-AE39-DE5CED493E7F}"/>
              </a:ext>
            </a:extLst>
          </p:cNvPr>
          <p:cNvSpPr txBox="1"/>
          <p:nvPr/>
        </p:nvSpPr>
        <p:spPr>
          <a:xfrm>
            <a:off x="6096000" y="640143"/>
            <a:ext cx="5322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2.2 Участие педагога в конкурсах или олимпиадах, или соревнованиях</a:t>
            </a:r>
          </a:p>
        </p:txBody>
      </p:sp>
    </p:spTree>
    <p:extLst>
      <p:ext uri="{BB962C8B-B14F-4D97-AF65-F5344CB8AC3E}">
        <p14:creationId xmlns:p14="http://schemas.microsoft.com/office/powerpoint/2010/main" val="357363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622F6D7-C63D-43A2-B328-4C0E7BF9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06" y="127495"/>
            <a:ext cx="7073277" cy="5349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3. Обобщение и трансляция опыта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2A47C-891D-44C4-A006-F2ECF5A9F35B}"/>
              </a:ext>
            </a:extLst>
          </p:cNvPr>
          <p:cNvSpPr txBox="1"/>
          <p:nvPr/>
        </p:nvSpPr>
        <p:spPr>
          <a:xfrm>
            <a:off x="366906" y="571729"/>
            <a:ext cx="9113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3.1 Учебно-методические материалы/авторские программы, рекомендованные</a:t>
            </a:r>
            <a:endParaRPr 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809796F-3CE1-4366-8F0E-C556B5EBF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33880"/>
              </p:ext>
            </p:extLst>
          </p:nvPr>
        </p:nvGraphicFramePr>
        <p:xfrm>
          <a:off x="494961" y="941061"/>
          <a:ext cx="11543916" cy="1615440"/>
        </p:xfrm>
        <a:graphic>
          <a:graphicData uri="http://schemas.openxmlformats.org/drawingml/2006/table">
            <a:tbl>
              <a:tblPr firstRow="1" firstCol="1" bandRow="1"/>
              <a:tblGrid>
                <a:gridCol w="2349863">
                  <a:extLst>
                    <a:ext uri="{9D8B030D-6E8A-4147-A177-3AD203B41FA5}">
                      <a16:colId xmlns:a16="http://schemas.microsoft.com/office/drawing/2014/main" val="2885301666"/>
                    </a:ext>
                  </a:extLst>
                </a:gridCol>
                <a:gridCol w="3098776">
                  <a:extLst>
                    <a:ext uri="{9D8B030D-6E8A-4147-A177-3AD203B41FA5}">
                      <a16:colId xmlns:a16="http://schemas.microsoft.com/office/drawing/2014/main" val="3945037064"/>
                    </a:ext>
                  </a:extLst>
                </a:gridCol>
                <a:gridCol w="2726435">
                  <a:extLst>
                    <a:ext uri="{9D8B030D-6E8A-4147-A177-3AD203B41FA5}">
                      <a16:colId xmlns:a16="http://schemas.microsoft.com/office/drawing/2014/main" val="4266631499"/>
                    </a:ext>
                  </a:extLst>
                </a:gridCol>
                <a:gridCol w="3368842">
                  <a:extLst>
                    <a:ext uri="{9D8B030D-6E8A-4147-A177-3AD203B41FA5}">
                      <a16:colId xmlns:a16="http://schemas.microsoft.com/office/drawing/2014/main" val="3131809439"/>
                    </a:ext>
                  </a:extLst>
                </a:gridCol>
              </a:tblGrid>
              <a:tr h="2120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Педагог-модератор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Педагог-эксперт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Педагог-исследователь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Педагог-мастер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000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методическим советом организации образования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учебно-методическим советом отдела образования района/города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учебно-методическим советом при УО 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РУМС при уполномоченном органе в области образования (Национальная академия образования </a:t>
                      </a:r>
                      <a:r>
                        <a:rPr lang="ru-RU" sz="14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им.И.Алтынсарина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92961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материалы (сборники заданий, разработок уроков, рабочие тетради, тренажеры) или учебные, методические пособия или рекомендации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учебные пособия, методические рекомендации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авторская программа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46374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DFD33BE-B54E-47C0-8851-B8FA3521A084}"/>
              </a:ext>
            </a:extLst>
          </p:cNvPr>
          <p:cNvSpPr txBox="1"/>
          <p:nvPr/>
        </p:nvSpPr>
        <p:spPr>
          <a:xfrm>
            <a:off x="1582761" y="2556501"/>
            <a:ext cx="10114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Наличие доказательств: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выписка из протокола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учебно-методического совета,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ссылка на материалы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E5588-0D87-4809-9465-B5130575F93A}"/>
              </a:ext>
            </a:extLst>
          </p:cNvPr>
          <p:cNvSpPr txBox="1"/>
          <p:nvPr/>
        </p:nvSpPr>
        <p:spPr>
          <a:xfrm>
            <a:off x="366906" y="2844454"/>
            <a:ext cx="110533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3.2 Выступление на основе исследовательской деятельности/учебно-методических материалов на семинарах, конференциях, форумах, тренингах, мастер-классах, курсах повышения квалификации, и др.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2CAE52-EE6E-4036-AB61-C227C2248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366287"/>
              </p:ext>
            </p:extLst>
          </p:nvPr>
        </p:nvGraphicFramePr>
        <p:xfrm>
          <a:off x="494961" y="3443695"/>
          <a:ext cx="11543916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2349863">
                  <a:extLst>
                    <a:ext uri="{9D8B030D-6E8A-4147-A177-3AD203B41FA5}">
                      <a16:colId xmlns:a16="http://schemas.microsoft.com/office/drawing/2014/main" val="2885301666"/>
                    </a:ext>
                  </a:extLst>
                </a:gridCol>
                <a:gridCol w="2565376">
                  <a:extLst>
                    <a:ext uri="{9D8B030D-6E8A-4147-A177-3AD203B41FA5}">
                      <a16:colId xmlns:a16="http://schemas.microsoft.com/office/drawing/2014/main" val="3945037064"/>
                    </a:ext>
                  </a:extLst>
                </a:gridCol>
                <a:gridCol w="3259835">
                  <a:extLst>
                    <a:ext uri="{9D8B030D-6E8A-4147-A177-3AD203B41FA5}">
                      <a16:colId xmlns:a16="http://schemas.microsoft.com/office/drawing/2014/main" val="4266631499"/>
                    </a:ext>
                  </a:extLst>
                </a:gridCol>
                <a:gridCol w="3368842">
                  <a:extLst>
                    <a:ext uri="{9D8B030D-6E8A-4147-A177-3AD203B41FA5}">
                      <a16:colId xmlns:a16="http://schemas.microsoft.com/office/drawing/2014/main" val="3131809439"/>
                    </a:ext>
                  </a:extLst>
                </a:gridCol>
              </a:tblGrid>
              <a:tr h="2120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Педагог-модератор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Педагог-эксперт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Педагог-исследователь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Педагог-мастер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000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образования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района/города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область (город республиканского значения и столица)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республиканский (международный)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92961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выписка из приказа (копия приказа) или программа (копия программы) и ссылка на материалы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м.б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в облачном хранилище или сайте ОО)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4637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91B860F-CB41-488E-B72E-573F0A0CD738}"/>
              </a:ext>
            </a:extLst>
          </p:cNvPr>
          <p:cNvSpPr txBox="1"/>
          <p:nvPr/>
        </p:nvSpPr>
        <p:spPr>
          <a:xfrm>
            <a:off x="494961" y="4629171"/>
            <a:ext cx="11053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3.3 Публикация на основе исследовательской (инновационной, творческой) деятельности (не более 3 авторов)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E6826-0FBC-4DEB-AA85-72F639A5A730}"/>
              </a:ext>
            </a:extLst>
          </p:cNvPr>
          <p:cNvSpPr txBox="1"/>
          <p:nvPr/>
        </p:nvSpPr>
        <p:spPr>
          <a:xfrm>
            <a:off x="494961" y="4889858"/>
            <a:ext cx="11543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Для педагогов-исследователей и педагогов-мастеров в изданиях, рекомендованных МП РК. Доказательства: ссылка на издание с публикацией.</a:t>
            </a:r>
            <a:endParaRPr lang="ru-KZ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27BD8-2299-47AC-8CBA-68036290889E}"/>
              </a:ext>
            </a:extLst>
          </p:cNvPr>
          <p:cNvSpPr txBox="1"/>
          <p:nvPr/>
        </p:nvSpPr>
        <p:spPr>
          <a:xfrm>
            <a:off x="494960" y="5190728"/>
            <a:ext cx="11053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3.4 Участие в творческих (экспертных, рабочих) группах, проектах или конкурсных комиссиях, или жюри, судействе 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D55F723E-F9B4-4488-99A7-A83CDE15B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10979"/>
              </p:ext>
            </p:extLst>
          </p:nvPr>
        </p:nvGraphicFramePr>
        <p:xfrm>
          <a:off x="494961" y="5662424"/>
          <a:ext cx="11543916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2349863">
                  <a:extLst>
                    <a:ext uri="{9D8B030D-6E8A-4147-A177-3AD203B41FA5}">
                      <a16:colId xmlns:a16="http://schemas.microsoft.com/office/drawing/2014/main" val="2885301666"/>
                    </a:ext>
                  </a:extLst>
                </a:gridCol>
                <a:gridCol w="2565376">
                  <a:extLst>
                    <a:ext uri="{9D8B030D-6E8A-4147-A177-3AD203B41FA5}">
                      <a16:colId xmlns:a16="http://schemas.microsoft.com/office/drawing/2014/main" val="3945037064"/>
                    </a:ext>
                  </a:extLst>
                </a:gridCol>
                <a:gridCol w="3259835">
                  <a:extLst>
                    <a:ext uri="{9D8B030D-6E8A-4147-A177-3AD203B41FA5}">
                      <a16:colId xmlns:a16="http://schemas.microsoft.com/office/drawing/2014/main" val="4266631499"/>
                    </a:ext>
                  </a:extLst>
                </a:gridCol>
                <a:gridCol w="3368842">
                  <a:extLst>
                    <a:ext uri="{9D8B030D-6E8A-4147-A177-3AD203B41FA5}">
                      <a16:colId xmlns:a16="http://schemas.microsoft.com/office/drawing/2014/main" val="3131809439"/>
                    </a:ext>
                  </a:extLst>
                </a:gridCol>
              </a:tblGrid>
              <a:tr h="2120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Педагог-модератор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Педагог-эксперт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Педагог-исследователь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Педагог-мастер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000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образования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района/города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область (город республиканского значения и столица)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республиканский (международный)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92961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выписка из приказа (копия приказа), письмо (копия письма) </a:t>
                      </a: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463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64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117006" y="2737431"/>
            <a:ext cx="12192000" cy="88174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789" y="2905780"/>
            <a:ext cx="11440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/>
              </a:rPr>
              <a:t>Учебно-методические </a:t>
            </a:r>
            <a:r>
              <a:rPr lang="ru-RU" sz="2800" b="1" dirty="0">
                <a:solidFill>
                  <a:schemeClr val="accent4"/>
                </a:solidFill>
                <a:latin typeface="Arial Narrow" panose="020B0606020202030204" pitchFamily="34" charset="0"/>
                <a:ea typeface="+mj-ea"/>
                <a:cs typeface="Times New Roman"/>
              </a:rPr>
              <a:t>материалы</a:t>
            </a:r>
            <a:endParaRPr lang="ru-RU" sz="2400" b="1" dirty="0">
              <a:solidFill>
                <a:schemeClr val="accent4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33" name="Номер слайда 3">
            <a:extLst>
              <a:ext uri="{FF2B5EF4-FFF2-40B4-BE49-F238E27FC236}">
                <a16:creationId xmlns:a16="http://schemas.microsoft.com/office/drawing/2014/main" id="{21057B0B-FAF0-407F-931E-0003728468BA}"/>
              </a:ext>
            </a:extLst>
          </p:cNvPr>
          <p:cNvSpPr txBox="1">
            <a:spLocks/>
          </p:cNvSpPr>
          <p:nvPr/>
        </p:nvSpPr>
        <p:spPr>
          <a:xfrm>
            <a:off x="8438071" y="81918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37A03D-2B07-493C-91EA-3145C93517F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6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DA1D981D-8AA2-41DC-89C6-E68631B69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41400"/>
              </p:ext>
            </p:extLst>
          </p:nvPr>
        </p:nvGraphicFramePr>
        <p:xfrm>
          <a:off x="1449278" y="1119782"/>
          <a:ext cx="10040951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4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8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Вид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lang="ru-RU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Примеры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lang="ru-RU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Цель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err="1">
                          <a:latin typeface="Arial Narrow" panose="020B0606020202030204" pitchFamily="34" charset="0"/>
                        </a:rPr>
                        <a:t>Авторская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программа</a:t>
                      </a:r>
                      <a:r>
                        <a:rPr lang="ru-RU" sz="1400">
                          <a:latin typeface="Arial Narrow" panose="020B0606020202030204" pitchFamily="34" charset="0"/>
                        </a:rPr>
                        <a:t> на основе исследования практики</a:t>
                      </a:r>
                      <a:endParaRPr sz="140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err="1">
                          <a:latin typeface="Arial Narrow" panose="020B0606020202030204" pitchFamily="34" charset="0"/>
                        </a:rPr>
                        <a:t>Программа</a:t>
                      </a:r>
                      <a:r>
                        <a:rPr lang="ru-RU" sz="1400">
                          <a:latin typeface="Arial Narrow" panose="020B0606020202030204" pitchFamily="34" charset="0"/>
                        </a:rPr>
                        <a:t> и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>
                          <a:latin typeface="Arial Narrow" panose="020B0606020202030204" pitchFamily="34" charset="0"/>
                        </a:rPr>
                        <a:t>учебно-методический комплекс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>
                          <a:latin typeface="Arial Narrow" panose="020B0606020202030204" pitchFamily="34" charset="0"/>
                        </a:rPr>
                        <a:t>включающие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цифровые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образовательные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ресурсы</a:t>
                      </a:r>
                      <a:endParaRPr sz="140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ru-RU" sz="1400">
                          <a:latin typeface="Arial Narrow" panose="020B0606020202030204" pitchFamily="34" charset="0"/>
                        </a:rPr>
                        <a:t>Трансляция передового педагогического опыта, наставничество, методическая поддержка и сопровождение коллег, развитие профессионального сообщества</a:t>
                      </a:r>
                      <a:endParaRPr sz="140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10722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ru-RU" sz="1400">
                          <a:latin typeface="Arial Narrow" panose="020B0606020202030204" pitchFamily="34" charset="0"/>
                        </a:rPr>
                        <a:t>Методические м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атериалы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на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основе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исследования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практики</a:t>
                      </a:r>
                      <a:endParaRPr sz="140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ru-RU" sz="1400">
                          <a:latin typeface="Arial Narrow" panose="020B0606020202030204" pitchFamily="34" charset="0"/>
                        </a:rPr>
                        <a:t>Методические рекомендации (пособия), учебно-методический комплекс, включающие систему уроков, применение методик, задания, ресурсы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ru-RU" sz="1400">
                          <a:latin typeface="Arial Narrow" panose="020B0606020202030204" pitchFamily="34" charset="0"/>
                        </a:rPr>
                        <a:t>Введение инновационных методик, проведение исследований в образовательном процессе, методическая поддержка коллег</a:t>
                      </a:r>
                      <a:endParaRPr sz="140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050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err="1">
                          <a:latin typeface="Arial Narrow" panose="020B0606020202030204" pitchFamily="34" charset="0"/>
                        </a:rPr>
                        <a:t>Методические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разработки</a:t>
                      </a:r>
                      <a:endParaRPr sz="140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ru-RU" sz="1400">
                          <a:latin typeface="Arial Narrow" panose="020B0606020202030204" pitchFamily="34" charset="0"/>
                        </a:rPr>
                        <a:t>Электронный учебник</a:t>
                      </a:r>
                    </a:p>
                    <a:p>
                      <a:pPr>
                        <a:defRPr sz="1100"/>
                      </a:pPr>
                      <a:r>
                        <a:rPr sz="1400" err="1">
                          <a:latin typeface="Arial Narrow" panose="020B0606020202030204" pitchFamily="34" charset="0"/>
                        </a:rPr>
                        <a:t>сборник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уроков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методические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пособия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ru-RU" sz="1400">
                          <a:latin typeface="Arial Narrow" panose="020B0606020202030204" pitchFamily="34" charset="0"/>
                        </a:rPr>
                        <a:t>Поддержка внедрения новых подходов, обмен опытом, совершенствование практики</a:t>
                      </a:r>
                      <a:endParaRPr sz="140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5353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err="1">
                          <a:latin typeface="Arial Narrow" panose="020B0606020202030204" pitchFamily="34" charset="0"/>
                        </a:rPr>
                        <a:t>Расширенные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дидактические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материалы</a:t>
                      </a:r>
                      <a:endParaRPr sz="140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ru-RU" sz="1400">
                          <a:latin typeface="Arial Narrow" panose="020B0606020202030204" pitchFamily="34" charset="0"/>
                        </a:rPr>
                        <a:t>Сборник: п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рактикумы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кейсы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задания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для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групповой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работы</a:t>
                      </a:r>
                      <a:r>
                        <a:rPr sz="140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sz="1400" err="1">
                          <a:latin typeface="Arial Narrow" panose="020B0606020202030204" pitchFamily="34" charset="0"/>
                        </a:rPr>
                        <a:t>тесты</a:t>
                      </a:r>
                      <a:endParaRPr sz="140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ru-RU" sz="1400">
                          <a:latin typeface="Arial Narrow" panose="020B0606020202030204" pitchFamily="34" charset="0"/>
                        </a:rPr>
                        <a:t>Повышение качества преподавания, применение эффективных приёмов обучения</a:t>
                      </a:r>
                      <a:endParaRPr sz="140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653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dirty="0" err="1">
                          <a:latin typeface="Arial Narrow" panose="020B0606020202030204" pitchFamily="34" charset="0"/>
                        </a:rPr>
                        <a:t>Дидактические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и инструктивные</a:t>
                      </a:r>
                      <a:r>
                        <a:rPr sz="14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dirty="0" err="1">
                          <a:latin typeface="Arial Narrow" panose="020B0606020202030204" pitchFamily="34" charset="0"/>
                        </a:rPr>
                        <a:t>материалы</a:t>
                      </a:r>
                      <a:r>
                        <a:rPr sz="1400" dirty="0">
                          <a:latin typeface="Arial Narrow" panose="020B0606020202030204" pitchFamily="34" charset="0"/>
                        </a:rPr>
                        <a:t>,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sz="1400" dirty="0" err="1">
                          <a:latin typeface="Arial Narrow" panose="020B0606020202030204" pitchFamily="34" charset="0"/>
                        </a:rPr>
                        <a:t>Рабочая</a:t>
                      </a:r>
                      <a:r>
                        <a:rPr sz="14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dirty="0" err="1">
                          <a:latin typeface="Arial Narrow" panose="020B0606020202030204" pitchFamily="34" charset="0"/>
                        </a:rPr>
                        <a:t>тетрадь</a:t>
                      </a:r>
                      <a:r>
                        <a:rPr sz="1400" dirty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sz="1400" dirty="0" err="1">
                          <a:latin typeface="Arial Narrow" panose="020B0606020202030204" pitchFamily="34" charset="0"/>
                        </a:rPr>
                        <a:t>сборник</a:t>
                      </a:r>
                      <a:r>
                        <a:rPr sz="14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sz="1400" dirty="0" err="1">
                          <a:latin typeface="Arial Narrow" panose="020B0606020202030204" pitchFamily="34" charset="0"/>
                        </a:rPr>
                        <a:t>задач</a:t>
                      </a:r>
                      <a:r>
                        <a:rPr sz="1400" dirty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sz="1400" dirty="0" err="1">
                          <a:latin typeface="Arial Narrow" panose="020B0606020202030204" pitchFamily="34" charset="0"/>
                        </a:rPr>
                        <a:t>упражнени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й</a:t>
                      </a:r>
                      <a:r>
                        <a:rPr sz="1400" dirty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sz="1400" dirty="0" err="1">
                          <a:latin typeface="Arial Narrow" panose="020B0606020202030204" pitchFamily="34" charset="0"/>
                        </a:rPr>
                        <a:t>алгоритмы</a:t>
                      </a:r>
                      <a:r>
                        <a:rPr sz="1400" dirty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sz="1400" dirty="0" err="1">
                          <a:latin typeface="Arial Narrow" panose="020B0606020202030204" pitchFamily="34" charset="0"/>
                        </a:rPr>
                        <a:t>инструкции</a:t>
                      </a:r>
                      <a:endParaRPr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Поддержка освоения учебного материала, формирование навыков, развитие самостоятельности</a:t>
                      </a:r>
                      <a:endParaRPr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1998"/>
                  </a:ext>
                </a:extLst>
              </a:tr>
            </a:tbl>
          </a:graphicData>
        </a:graphic>
      </p:graphicFrame>
      <p:sp>
        <p:nvSpPr>
          <p:cNvPr id="2" name="Стрелка: вверх 1">
            <a:extLst>
              <a:ext uri="{FF2B5EF4-FFF2-40B4-BE49-F238E27FC236}">
                <a16:creationId xmlns:a16="http://schemas.microsoft.com/office/drawing/2014/main" id="{ADBF1F48-236C-4F4D-B724-303C2BFA8B05}"/>
              </a:ext>
            </a:extLst>
          </p:cNvPr>
          <p:cNvSpPr/>
          <p:nvPr/>
        </p:nvSpPr>
        <p:spPr>
          <a:xfrm>
            <a:off x="685280" y="1504153"/>
            <a:ext cx="167214" cy="3683697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6A801-12BB-47BD-A9F6-1A22C83376B8}"/>
              </a:ext>
            </a:extLst>
          </p:cNvPr>
          <p:cNvSpPr txBox="1"/>
          <p:nvPr/>
        </p:nvSpPr>
        <p:spPr>
          <a:xfrm>
            <a:off x="295932" y="5198429"/>
            <a:ext cx="1245985" cy="410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/>
              </a:rPr>
              <a:t>Педагог</a:t>
            </a:r>
            <a:endParaRPr lang="ru-KZ" sz="2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99EEF-B9D7-443B-BC31-C4B4DF8FF145}"/>
              </a:ext>
            </a:extLst>
          </p:cNvPr>
          <p:cNvSpPr txBox="1"/>
          <p:nvPr/>
        </p:nvSpPr>
        <p:spPr>
          <a:xfrm>
            <a:off x="295932" y="1093464"/>
            <a:ext cx="1560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/>
              </a:rPr>
              <a:t>Мастер</a:t>
            </a:r>
            <a:endParaRPr lang="ru-KZ" sz="20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3EE66-6719-ABCF-CE57-F40D2583D9A8}"/>
              </a:ext>
            </a:extLst>
          </p:cNvPr>
          <p:cNvSpPr txBox="1"/>
          <p:nvPr/>
        </p:nvSpPr>
        <p:spPr>
          <a:xfrm>
            <a:off x="1700034" y="5659512"/>
            <a:ext cx="976759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/>
              </a:rPr>
              <a:t>Планировать разработку и утверждение учебно-методических материалов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/>
              </a:rPr>
              <a:t>межаттестационный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/>
              </a:rPr>
              <a:t> период 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CA89B0-874A-62D8-B78D-8B79BFD8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>
                <a:latin typeface="Arial Narrow" panose="020B0606020202030204" pitchFamily="34" charset="0"/>
              </a:rPr>
              <a:t>13</a:t>
            </a:fld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70B5C-A9E0-43F2-92EF-23174EE797C8}"/>
              </a:ext>
            </a:extLst>
          </p:cNvPr>
          <p:cNvSpPr txBox="1"/>
          <p:nvPr/>
        </p:nvSpPr>
        <p:spPr>
          <a:xfrm>
            <a:off x="739682" y="222205"/>
            <a:ext cx="6131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Виды методических материалов</a:t>
            </a:r>
            <a:endParaRPr lang="ru-KZ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4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E276D-1B12-6EB7-800A-BF24BA28E404}"/>
              </a:ext>
            </a:extLst>
          </p:cNvPr>
          <p:cNvSpPr txBox="1"/>
          <p:nvPr/>
        </p:nvSpPr>
        <p:spPr>
          <a:xfrm>
            <a:off x="670753" y="215900"/>
            <a:ext cx="10258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191135" algn="l"/>
              </a:tabLst>
            </a:pPr>
            <a:r>
              <a:rPr lang="ru-RU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Оценивание методических материалов</a:t>
            </a:r>
            <a:endParaRPr lang="ru-RU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48A9875-B70D-40E6-FBA4-88B497678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449464"/>
              </p:ext>
            </p:extLst>
          </p:nvPr>
        </p:nvGraphicFramePr>
        <p:xfrm>
          <a:off x="670753" y="779165"/>
          <a:ext cx="11230123" cy="5389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890">
                  <a:extLst>
                    <a:ext uri="{9D8B030D-6E8A-4147-A177-3AD203B41FA5}">
                      <a16:colId xmlns:a16="http://schemas.microsoft.com/office/drawing/2014/main" val="4285952478"/>
                    </a:ext>
                  </a:extLst>
                </a:gridCol>
                <a:gridCol w="9608233">
                  <a:extLst>
                    <a:ext uri="{9D8B030D-6E8A-4147-A177-3AD203B41FA5}">
                      <a16:colId xmlns:a16="http://schemas.microsoft.com/office/drawing/2014/main" val="312080485"/>
                    </a:ext>
                  </a:extLst>
                </a:gridCol>
              </a:tblGrid>
              <a:tr h="34013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Критерий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описание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2421"/>
                  </a:ext>
                </a:extLst>
              </a:tr>
              <a:tr h="109890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Актуальность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 Narrow" panose="020B0606020202030204" pitchFamily="34" charset="0"/>
                        <a:buChar char="–"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отражение взаимосвязи с миссией и приоритетами школы / стратегией (проектами, направлениями) развития образования республики </a:t>
                      </a:r>
                      <a:r>
                        <a:rPr lang="ru-RU" sz="1600" i="1" dirty="0">
                          <a:latin typeface="Arial Narrow" panose="020B0606020202030204" pitchFamily="34" charset="0"/>
                        </a:rPr>
                        <a:t>(соответствие потребностям и вызовам сообщества  / основным трендам в образовании)</a:t>
                      </a:r>
                    </a:p>
                    <a:p>
                      <a:pPr marL="285750" indent="-285750">
                        <a:buFont typeface="Arial Narrow" panose="020B0606020202030204" pitchFamily="34" charset="0"/>
                        <a:buChar char="–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цели/ задач в контексте компетентностного подхода к преподаванию и обучению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235223"/>
                  </a:ext>
                </a:extLst>
              </a:tr>
              <a:tr h="83726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Новизна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 Narrow" panose="020B0606020202030204" pitchFamily="34" charset="0"/>
                        <a:buChar char="–"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модифицированные/ инновационные /оригинальные / авторские подходы/ стратегии/ методы/ технологии/ ресурсы/ инструменты </a:t>
                      </a:r>
                      <a:r>
                        <a:rPr lang="ru-RU" sz="1600" i="1" dirty="0">
                          <a:latin typeface="Arial Narrow" panose="020B0606020202030204" pitchFamily="34" charset="0"/>
                        </a:rPr>
                        <a:t>(например, интегрированный, междисциплинарный характер материала, активные и интерактивные технологии)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470067"/>
                  </a:ext>
                </a:extLst>
              </a:tr>
              <a:tr h="112506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Научность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соответствие концепции и методологии содержания 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образования/ результатам педагогических исследований/ исследований практики в действии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направленность на формирование функциональной грамотности, навыком критического / творческого / креативного мышления, исследовательских навыков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35300"/>
                  </a:ext>
                </a:extLst>
              </a:tr>
              <a:tr h="86342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Практическая значимость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понятность и доступность применения подходов / стратегий/ методов/ технологий/ ресурсов/ инструментов в педагогической практике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результативность и эффективность предложенных материалов </a:t>
                      </a:r>
                      <a:r>
                        <a:rPr lang="ru-RU" sz="1600" i="1" dirty="0">
                          <a:latin typeface="Arial Narrow" panose="020B0606020202030204" pitchFamily="34" charset="0"/>
                        </a:rPr>
                        <a:t>(улучшит ли преподавание?)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35281"/>
                  </a:ext>
                </a:extLst>
              </a:tr>
              <a:tr h="112506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Требования к структуре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соблюдение единой логики и последовательности изложения материала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корректное и уместное использование терминов, понятий, данных исследований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соответствие структуре: титульный лист, аннотация, содержание, введение, основная часть, заключение, список литературы, приложения (при необходимости)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611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42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E276D-1B12-6EB7-800A-BF24BA28E404}"/>
              </a:ext>
            </a:extLst>
          </p:cNvPr>
          <p:cNvSpPr txBox="1"/>
          <p:nvPr/>
        </p:nvSpPr>
        <p:spPr>
          <a:xfrm>
            <a:off x="966567" y="0"/>
            <a:ext cx="10258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1135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авторской программы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48A9875-B70D-40E6-FBA4-88B497678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74121"/>
              </p:ext>
            </p:extLst>
          </p:nvPr>
        </p:nvGraphicFramePr>
        <p:xfrm>
          <a:off x="383281" y="1242774"/>
          <a:ext cx="11425436" cy="4851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542">
                  <a:extLst>
                    <a:ext uri="{9D8B030D-6E8A-4147-A177-3AD203B41FA5}">
                      <a16:colId xmlns:a16="http://schemas.microsoft.com/office/drawing/2014/main" val="4285952478"/>
                    </a:ext>
                  </a:extLst>
                </a:gridCol>
                <a:gridCol w="2390644">
                  <a:extLst>
                    <a:ext uri="{9D8B030D-6E8A-4147-A177-3AD203B41FA5}">
                      <a16:colId xmlns:a16="http://schemas.microsoft.com/office/drawing/2014/main" val="312080485"/>
                    </a:ext>
                  </a:extLst>
                </a:gridCol>
                <a:gridCol w="8430250">
                  <a:extLst>
                    <a:ext uri="{9D8B030D-6E8A-4147-A177-3AD203B41FA5}">
                      <a16:colId xmlns:a16="http://schemas.microsoft.com/office/drawing/2014/main" val="2443214540"/>
                    </a:ext>
                  </a:extLst>
                </a:gridCol>
              </a:tblGrid>
              <a:tr h="332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Этап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Цель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Описание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2421"/>
                  </a:ext>
                </a:extLst>
              </a:tr>
              <a:tr h="7766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Выявление затруднений учащихся в обучении. </a:t>
                      </a:r>
                      <a:endParaRPr lang="ru-RU" sz="1400" b="0" i="0" u="none" strike="noStrike" baseline="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Анализ документов, содержащих показатели учебных достижений учащихся (результаты </a:t>
                      </a:r>
                      <a:r>
                        <a:rPr lang="ru-RU" sz="1400" b="0" i="0" u="none" strike="noStrike" kern="1200" baseline="0" noProof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суммативного</a:t>
                      </a:r>
                      <a:r>
                        <a:rPr lang="ru-RU" sz="14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оценивания, предметных олимпиад и научных проектов, исследовательских проектов, обратная связь педагогов).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Выявление факторов, негативно влияющих на повышения качества знаний учащихся.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Исследование проводится для решения конкретной выявленной проблемы.</a:t>
                      </a:r>
                      <a:endParaRPr lang="ru-RU" sz="1400" b="0" i="0" u="none" strike="noStrike" baseline="0" noProof="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235223"/>
                  </a:ext>
                </a:extLst>
              </a:tr>
              <a:tr h="1165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Разработка методик обучения и оценивания, направленных на решение конкретной проблемы на основе анализе результатов исследования практики</a:t>
                      </a:r>
                      <a:endParaRPr lang="kk-KZ" sz="14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Для анализа предлагается  использовать следующие вопросы «позволили ли задания использовать учащимся свой опыт?», «как происходило совместное обучение?», «активировал ли учебный материал зону ближайшего развития обучающегося?», «какие методы и приёмы способствуют вовлечению всех учащихся в процесс обучения?», «как достигаются цели обучения всеми учащимися?». 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 процессе исследований определяется альтернативная учебная программа, которая удовлетворяет потребности и способствует развитию способностей учащихся. </a:t>
                      </a:r>
                      <a:endParaRPr lang="kk-KZ" sz="14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470067"/>
                  </a:ext>
                </a:extLst>
              </a:tr>
              <a:tr h="1751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3 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Разработка учебного плана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182563" algn="l"/>
                        </a:tabLst>
                      </a:pP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1)	сформулировать цели программы с учетом потребностей и способностей учащихся;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182563" algn="l"/>
                        </a:tabLst>
                      </a:pP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2)	определить задачи: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182563" algn="l"/>
                        </a:tabLst>
                      </a:pP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- связанные с содержанием предмета -требования к знаниям учащиеся в результате изучения предмета;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182563" algn="l"/>
                        </a:tabLst>
                      </a:pP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- ориентированные на развитие способов деятельности учащихся для развития навыков;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182563" algn="l"/>
                        </a:tabLst>
                      </a:pP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3)	определить ожидаемые результаты относительно содержания и способа деятельности;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182563" algn="l"/>
                        </a:tabLst>
                      </a:pP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4)	конкретизировать объем материала, последовательность его изложения и время на его изучение;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182563" algn="l"/>
                        </a:tabLst>
                      </a:pP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5)	определить методику обучения и оценивания с учётом возрастных особенностей и потребностей учащихся;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  <a:tabLst>
                          <a:tab pos="182563" algn="l"/>
                        </a:tabLst>
                      </a:pP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6)	разработать содержание и формы проведения оценивания.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35300"/>
                  </a:ext>
                </a:extLst>
              </a:tr>
              <a:tr h="633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/>
                        </a:rPr>
                        <a:t>Разработка учебно-методического комплекса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baseline="0" noProof="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Разработка среднесрочного плана курса, ресурсов.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352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F92EF0-62C2-4735-932E-5F52C4468D4D}"/>
              </a:ext>
            </a:extLst>
          </p:cNvPr>
          <p:cNvSpPr txBox="1"/>
          <p:nvPr/>
        </p:nvSpPr>
        <p:spPr>
          <a:xfrm>
            <a:off x="562316" y="461665"/>
            <a:ext cx="10508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143000" algn="l"/>
              </a:tabLst>
            </a:pPr>
            <a:r>
              <a:rPr lang="kk-KZ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содержание разрабатываемых авторских программ может включать следующие направления:</a:t>
            </a:r>
            <a:endParaRPr lang="ru-KZ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143000" algn="l"/>
              </a:tabLst>
            </a:pPr>
            <a:r>
              <a:rPr lang="kk-KZ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углубленное изучение предмета; расширение материала конкретных разделов/тем; развитие метапредметных, гибких навыков и др.</a:t>
            </a:r>
            <a:endParaRPr lang="ru-KZ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5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0B495-BA1E-4FE5-80EA-4855D0F8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24" y="136436"/>
            <a:ext cx="10515600" cy="5349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3. Обобщение и трансляция опыта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D40DD-7A9B-44DF-BD6A-935BFFA066F5}"/>
              </a:ext>
            </a:extLst>
          </p:cNvPr>
          <p:cNvSpPr txBox="1"/>
          <p:nvPr/>
        </p:nvSpPr>
        <p:spPr>
          <a:xfrm>
            <a:off x="474514" y="849304"/>
            <a:ext cx="11053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3.5 Трансляция практики на основе учебно-методических материалов или программ, рекомендованных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00AEB5EB-114A-426A-B612-5C543BE52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03559"/>
              </p:ext>
            </p:extLst>
          </p:nvPr>
        </p:nvGraphicFramePr>
        <p:xfrm>
          <a:off x="474514" y="1780820"/>
          <a:ext cx="11242971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3991">
                  <a:extLst>
                    <a:ext uri="{9D8B030D-6E8A-4147-A177-3AD203B41FA5}">
                      <a16:colId xmlns:a16="http://schemas.microsoft.com/office/drawing/2014/main" val="2570406199"/>
                    </a:ext>
                  </a:extLst>
                </a:gridCol>
                <a:gridCol w="5858980">
                  <a:extLst>
                    <a:ext uri="{9D8B030D-6E8A-4147-A177-3AD203B41FA5}">
                      <a16:colId xmlns:a16="http://schemas.microsoft.com/office/drawing/2014/main" val="3225219823"/>
                    </a:ext>
                  </a:extLst>
                </a:gridCol>
              </a:tblGrid>
              <a:tr h="3082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Доказательства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Примечание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6711"/>
                  </a:ext>
                </a:extLst>
              </a:tr>
              <a:tr h="93637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Выписка из приказа (копия приказа), справка, программа (копия программы)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Ссылка на материалы мероприятия, размещенные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облачные хранилища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или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сайт организации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039930"/>
                  </a:ext>
                </a:extLst>
              </a:tr>
              <a:tr h="22508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«педагог-исследователь» 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учебно-методическим советом при УО или РУМС при уполномоченном органе в области образования (Национальная академия образования им.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И.Алтынсарина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)/ РУМС при уполномоченном органе в области образования для организаций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ТиППО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 РУМС при РУМЦ ДО / РУМС при ННПЦ РСИО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Трансляция на областном уровне (город республиканского значения и столица) (охват - не менее 3 районов (городов)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«педагог-мастер» 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 РУМС при уполномоченном органе в области образования (Национальная академия образования им.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И.Алтынсарина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)/ РУМС при уполномоченном органе в области образования для организаций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ТиППО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 РУМС при РУМЦ ДО / РУМС при ННПЦ РСИО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Трансляция на республиканском уровне (охват - не менее 3 областей)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Выставляется один общий балл в соответствии с уровнем представления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690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71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0B495-BA1E-4FE5-80EA-4855D0F8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24" y="136436"/>
            <a:ext cx="10515600" cy="5349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4. Повышение квалификации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D40DD-7A9B-44DF-BD6A-935BFFA066F5}"/>
              </a:ext>
            </a:extLst>
          </p:cNvPr>
          <p:cNvSpPr txBox="1"/>
          <p:nvPr/>
        </p:nvSpPr>
        <p:spPr>
          <a:xfrm>
            <a:off x="665424" y="654117"/>
            <a:ext cx="11197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Курсы повышения квалификации (не менее одного по профилю (области) деятельности по образовательным программам, согласованные с уполномоченным органом в области образования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00AEB5EB-114A-426A-B612-5C543BE52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31341"/>
              </p:ext>
            </p:extLst>
          </p:nvPr>
        </p:nvGraphicFramePr>
        <p:xfrm>
          <a:off x="779130" y="1483410"/>
          <a:ext cx="10633740" cy="4485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5263">
                  <a:extLst>
                    <a:ext uri="{9D8B030D-6E8A-4147-A177-3AD203B41FA5}">
                      <a16:colId xmlns:a16="http://schemas.microsoft.com/office/drawing/2014/main" val="2570406199"/>
                    </a:ext>
                  </a:extLst>
                </a:gridCol>
                <a:gridCol w="6558477">
                  <a:extLst>
                    <a:ext uri="{9D8B030D-6E8A-4147-A177-3AD203B41FA5}">
                      <a16:colId xmlns:a16="http://schemas.microsoft.com/office/drawing/2014/main" val="3225219823"/>
                    </a:ext>
                  </a:extLst>
                </a:gridCol>
              </a:tblGrid>
              <a:tr h="4152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Доказательства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Примечание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6711"/>
                  </a:ext>
                </a:extLst>
              </a:tr>
              <a:tr h="44992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копии сертификата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за аттестационный период 1 курс должен быть по профилю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039930"/>
                  </a:ext>
                </a:extLst>
              </a:tr>
              <a:tr h="3620373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Балл выставляется в соответствии с количеством часов в рамках курсов повышения квалификации.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В случае, если педагог участвует в двух и более курсах по разным программам, количество часов суммируется.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>
                        <a:latin typeface="Arial Narrow" panose="020B0606020202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Сертификат учитывается только один раз в случаях, если педагог: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одновременно проходит аттестацию как руководитель (заместитель руководителя) и педагог (методист)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latin typeface="Arial Narrow" panose="020B0606020202030204" pitchFamily="34" charset="0"/>
                        </a:rPr>
                        <a:t>прошёл обучение два или более раз по одной и той же программе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690669"/>
                  </a:ext>
                </a:extLst>
              </a:tr>
            </a:tbl>
          </a:graphicData>
        </a:graphic>
      </p:graphicFrame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4F771EA-BEE0-4A9B-89E1-BB7F714C8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66820"/>
              </p:ext>
            </p:extLst>
          </p:nvPr>
        </p:nvGraphicFramePr>
        <p:xfrm>
          <a:off x="3729789" y="4223547"/>
          <a:ext cx="411613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8934">
                  <a:extLst>
                    <a:ext uri="{9D8B030D-6E8A-4147-A177-3AD203B41FA5}">
                      <a16:colId xmlns:a16="http://schemas.microsoft.com/office/drawing/2014/main" val="2982969067"/>
                    </a:ext>
                  </a:extLst>
                </a:gridCol>
                <a:gridCol w="1727203">
                  <a:extLst>
                    <a:ext uri="{9D8B030D-6E8A-4147-A177-3AD203B41FA5}">
                      <a16:colId xmlns:a16="http://schemas.microsoft.com/office/drawing/2014/main" val="3133840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модератор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9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эксперт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2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исследователь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53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 Narrow" panose="020B0606020202030204" pitchFamily="34" charset="0"/>
                        </a:rPr>
                        <a:t>мастер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106 и более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98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4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C84F8-A411-5DA3-14E4-873DEC3E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0F134E-BA63-D21A-72FE-296ECE8CCAC8}"/>
              </a:ext>
            </a:extLst>
          </p:cNvPr>
          <p:cNvSpPr txBox="1"/>
          <p:nvPr/>
        </p:nvSpPr>
        <p:spPr>
          <a:xfrm>
            <a:off x="3204261" y="6263987"/>
            <a:ext cx="776838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/>
              </a:rPr>
              <a:t>Важно! Работать с официальными каналами связи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525462EF-A189-E7BA-2A9E-7D5A3B8F05FB}"/>
              </a:ext>
            </a:extLst>
          </p:cNvPr>
          <p:cNvSpPr txBox="1"/>
          <p:nvPr/>
        </p:nvSpPr>
        <p:spPr>
          <a:xfrm>
            <a:off x="1281705" y="1127400"/>
            <a:ext cx="4634138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latin typeface="Arial Narrow" panose="020B0606020202030204" pitchFamily="34" charset="0"/>
              </a:rPr>
              <a:t>Официальным каналом оперативной обратной связи является </a:t>
            </a:r>
            <a:r>
              <a:rPr lang="ru-RU" sz="1600" b="1" dirty="0" err="1">
                <a:latin typeface="Arial Narrow" panose="020B0606020202030204" pitchFamily="34" charset="0"/>
              </a:rPr>
              <a:t>Telegram</a:t>
            </a:r>
            <a:r>
              <a:rPr lang="ru-RU" sz="1600" b="1" dirty="0">
                <a:latin typeface="Arial Narrow" panose="020B0606020202030204" pitchFamily="34" charset="0"/>
              </a:rPr>
              <a:t>-бот технической поддержки</a:t>
            </a:r>
            <a:r>
              <a:rPr lang="ru-RU" sz="1600" dirty="0">
                <a:latin typeface="Arial Narrow" panose="020B0606020202030204" pitchFamily="34" charset="0"/>
              </a:rPr>
              <a:t>, предназначенный для приёма и сопровождения обращений пользователей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9C0A956C-9350-631E-3FAA-5D0472214AEB}"/>
              </a:ext>
            </a:extLst>
          </p:cNvPr>
          <p:cNvSpPr txBox="1"/>
          <p:nvPr/>
        </p:nvSpPr>
        <p:spPr>
          <a:xfrm>
            <a:off x="1281705" y="3019606"/>
            <a:ext cx="4572905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latin typeface="Arial Narrow" panose="020B0606020202030204" pitchFamily="34" charset="0"/>
              </a:rPr>
              <a:t>Функционируют </a:t>
            </a:r>
            <a:r>
              <a:rPr lang="ru-RU" sz="1600" b="1" dirty="0">
                <a:latin typeface="Arial Narrow" panose="020B0606020202030204" pitchFamily="34" charset="0"/>
              </a:rPr>
              <a:t>контактные телефоны методической и технической поддержки </a:t>
            </a:r>
            <a:r>
              <a:rPr lang="ru-RU" sz="1600" dirty="0">
                <a:latin typeface="Arial Narrow" panose="020B0606020202030204" pitchFamily="34" charset="0"/>
              </a:rPr>
              <a:t>для консультирования по вопросам работы с платформой и нормативных требований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63FBD4D6-AC47-3588-9EB3-4551F00E4B23}"/>
              </a:ext>
            </a:extLst>
          </p:cNvPr>
          <p:cNvSpPr txBox="1"/>
          <p:nvPr/>
        </p:nvSpPr>
        <p:spPr>
          <a:xfrm>
            <a:off x="7049954" y="1113814"/>
            <a:ext cx="463413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latin typeface="Arial Narrow" panose="020B0606020202030204" pitchFamily="34" charset="0"/>
              </a:rPr>
              <a:t>В каждой области действуют </a:t>
            </a:r>
            <a:r>
              <a:rPr lang="ru-RU" sz="1600" b="1" dirty="0">
                <a:latin typeface="Arial Narrow" panose="020B0606020202030204" pitchFamily="34" charset="0"/>
              </a:rPr>
              <a:t>мобильные группы </a:t>
            </a:r>
            <a:r>
              <a:rPr lang="ru-RU" sz="1600" dirty="0">
                <a:latin typeface="Arial Narrow" panose="020B0606020202030204" pitchFamily="34" charset="0"/>
              </a:rPr>
              <a:t>при управлениях образованием, обеспечивающие очную и дистанционную поддержку педагогов.</a:t>
            </a:r>
          </a:p>
        </p:txBody>
      </p:sp>
      <p:cxnSp>
        <p:nvCxnSpPr>
          <p:cNvPr id="18" name="Прямая соединительная линия 19">
            <a:extLst>
              <a:ext uri="{FF2B5EF4-FFF2-40B4-BE49-F238E27FC236}">
                <a16:creationId xmlns:a16="http://schemas.microsoft.com/office/drawing/2014/main" id="{B1A96062-C9DB-F4D5-8139-43074CF4497C}"/>
              </a:ext>
            </a:extLst>
          </p:cNvPr>
          <p:cNvCxnSpPr>
            <a:cxnSpLocks/>
          </p:cNvCxnSpPr>
          <p:nvPr/>
        </p:nvCxnSpPr>
        <p:spPr>
          <a:xfrm>
            <a:off x="557084" y="873240"/>
            <a:ext cx="53587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8">
            <a:extLst>
              <a:ext uri="{FF2B5EF4-FFF2-40B4-BE49-F238E27FC236}">
                <a16:creationId xmlns:a16="http://schemas.microsoft.com/office/drawing/2014/main" id="{A0A73FE8-6BE5-0500-DD51-3A14AEE87A47}"/>
              </a:ext>
            </a:extLst>
          </p:cNvPr>
          <p:cNvSpPr txBox="1"/>
          <p:nvPr/>
        </p:nvSpPr>
        <p:spPr>
          <a:xfrm>
            <a:off x="7068152" y="3021449"/>
            <a:ext cx="4384509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latin typeface="Arial Narrow" panose="020B0606020202030204" pitchFamily="34" charset="0"/>
              </a:rPr>
              <a:t>Внедрён </a:t>
            </a:r>
            <a:r>
              <a:rPr lang="ru-RU" sz="1600" b="1" dirty="0">
                <a:latin typeface="Arial Narrow" panose="020B0606020202030204" pitchFamily="34" charset="0"/>
              </a:rPr>
              <a:t>ИИ-ассистент</a:t>
            </a:r>
            <a:r>
              <a:rPr lang="ru-RU" sz="1600" dirty="0">
                <a:latin typeface="Arial Narrow" panose="020B0606020202030204" pitchFamily="34" charset="0"/>
              </a:rPr>
              <a:t>, предоставляющий круглосуточные консультации по правилам работы с платформой, процедурам аттестации и типовым техническим вопросам.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EB30B588-336D-CB90-4C5A-A4F39501B423}"/>
              </a:ext>
            </a:extLst>
          </p:cNvPr>
          <p:cNvSpPr txBox="1"/>
          <p:nvPr/>
        </p:nvSpPr>
        <p:spPr>
          <a:xfrm>
            <a:off x="322555" y="1115942"/>
            <a:ext cx="745717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4800" b="1" dirty="0">
                <a:solidFill>
                  <a:schemeClr val="accent4"/>
                </a:solidFill>
                <a:latin typeface="Arial Narrow" panose="020B0606020202030204" pitchFamily="34" charset="0"/>
                <a:ea typeface="Calibri Light"/>
                <a:cs typeface="Calibri Light"/>
              </a:rPr>
              <a:t>01</a:t>
            </a:r>
            <a:endParaRPr lang="ru-RU" dirty="0">
              <a:solidFill>
                <a:schemeClr val="accent4"/>
              </a:solidFill>
              <a:latin typeface="Arial Narrow" panose="020B0606020202030204" pitchFamily="34" charset="0"/>
              <a:ea typeface="Calibri"/>
              <a:cs typeface="Calibri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CC249CA0-CDC5-2AAF-7F28-C4B3EDEDDB05}"/>
              </a:ext>
            </a:extLst>
          </p:cNvPr>
          <p:cNvSpPr txBox="1"/>
          <p:nvPr/>
        </p:nvSpPr>
        <p:spPr>
          <a:xfrm>
            <a:off x="322555" y="3101509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02</a:t>
            </a:r>
          </a:p>
        </p:txBody>
      </p:sp>
      <p:cxnSp>
        <p:nvCxnSpPr>
          <p:cNvPr id="26" name="Прямая соединительная линия 19">
            <a:extLst>
              <a:ext uri="{FF2B5EF4-FFF2-40B4-BE49-F238E27FC236}">
                <a16:creationId xmlns:a16="http://schemas.microsoft.com/office/drawing/2014/main" id="{3603EC18-3297-D924-B269-B21042E59F3C}"/>
              </a:ext>
            </a:extLst>
          </p:cNvPr>
          <p:cNvCxnSpPr>
            <a:cxnSpLocks/>
          </p:cNvCxnSpPr>
          <p:nvPr/>
        </p:nvCxnSpPr>
        <p:spPr>
          <a:xfrm>
            <a:off x="615433" y="2933004"/>
            <a:ext cx="53587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19">
            <a:extLst>
              <a:ext uri="{FF2B5EF4-FFF2-40B4-BE49-F238E27FC236}">
                <a16:creationId xmlns:a16="http://schemas.microsoft.com/office/drawing/2014/main" id="{5BC98FAC-F551-19BA-0231-7C9F79DDEB48}"/>
              </a:ext>
            </a:extLst>
          </p:cNvPr>
          <p:cNvCxnSpPr>
            <a:cxnSpLocks/>
          </p:cNvCxnSpPr>
          <p:nvPr/>
        </p:nvCxnSpPr>
        <p:spPr>
          <a:xfrm>
            <a:off x="6656422" y="882077"/>
            <a:ext cx="54212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7">
            <a:extLst>
              <a:ext uri="{FF2B5EF4-FFF2-40B4-BE49-F238E27FC236}">
                <a16:creationId xmlns:a16="http://schemas.microsoft.com/office/drawing/2014/main" id="{9302A83A-8719-026F-C1F1-F8992C001B67}"/>
              </a:ext>
            </a:extLst>
          </p:cNvPr>
          <p:cNvSpPr txBox="1"/>
          <p:nvPr/>
        </p:nvSpPr>
        <p:spPr>
          <a:xfrm>
            <a:off x="6077980" y="1031616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03</a:t>
            </a:r>
          </a:p>
        </p:txBody>
      </p:sp>
      <p:cxnSp>
        <p:nvCxnSpPr>
          <p:cNvPr id="36" name="Прямая соединительная линия 19">
            <a:extLst>
              <a:ext uri="{FF2B5EF4-FFF2-40B4-BE49-F238E27FC236}">
                <a16:creationId xmlns:a16="http://schemas.microsoft.com/office/drawing/2014/main" id="{CC2D7E1D-70D0-134C-BD60-518D1F19FD7D}"/>
              </a:ext>
            </a:extLst>
          </p:cNvPr>
          <p:cNvCxnSpPr>
            <a:cxnSpLocks/>
          </p:cNvCxnSpPr>
          <p:nvPr/>
        </p:nvCxnSpPr>
        <p:spPr>
          <a:xfrm>
            <a:off x="6618962" y="2921446"/>
            <a:ext cx="54212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7">
            <a:extLst>
              <a:ext uri="{FF2B5EF4-FFF2-40B4-BE49-F238E27FC236}">
                <a16:creationId xmlns:a16="http://schemas.microsoft.com/office/drawing/2014/main" id="{AD5F1805-5914-D25E-BE61-6C113CE47864}"/>
              </a:ext>
            </a:extLst>
          </p:cNvPr>
          <p:cNvSpPr txBox="1"/>
          <p:nvPr/>
        </p:nvSpPr>
        <p:spPr>
          <a:xfrm>
            <a:off x="6084391" y="3142716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04</a:t>
            </a:r>
          </a:p>
        </p:txBody>
      </p:sp>
      <p:pic>
        <p:nvPicPr>
          <p:cNvPr id="4" name="Рисунок 3" descr="Изображение выглядит как текст, Шрифт, белый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B0B78C-C411-4287-841C-1DD7E39C8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705" y="2115454"/>
            <a:ext cx="2705100" cy="71437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ка, графический дизайн, Шрифт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A2970BD-546A-085B-A053-A584105A6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82" y="4074136"/>
            <a:ext cx="745777" cy="74577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836E544-1275-5C01-07E3-570FAA885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152" y="4027924"/>
            <a:ext cx="771525" cy="838200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4430F778-85DE-A82D-2164-6B18C4D395DB}"/>
              </a:ext>
            </a:extLst>
          </p:cNvPr>
          <p:cNvSpPr txBox="1"/>
          <p:nvPr/>
        </p:nvSpPr>
        <p:spPr>
          <a:xfrm>
            <a:off x="7839677" y="4074136"/>
            <a:ext cx="424965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i="1" dirty="0">
                <a:latin typeface="Arial Narrow" panose="020B0606020202030204" pitchFamily="34" charset="0"/>
              </a:rPr>
              <a:t>На платформе «</a:t>
            </a:r>
            <a:r>
              <a:rPr lang="kk-KZ" sz="1600" i="1" dirty="0">
                <a:latin typeface="Arial Narrow" panose="020B0606020202030204" pitchFamily="34" charset="0"/>
              </a:rPr>
              <a:t>Ұстаз</a:t>
            </a:r>
            <a:r>
              <a:rPr lang="ru-RU" sz="1600" i="1" dirty="0">
                <a:latin typeface="Arial Narrow" panose="020B0606020202030204" pitchFamily="34" charset="0"/>
              </a:rPr>
              <a:t>» каждый пользователь имеет доступ к ИИ-ассистенту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B537C99E-3B85-4692-884D-A47902EC1653}"/>
              </a:ext>
            </a:extLst>
          </p:cNvPr>
          <p:cNvSpPr txBox="1"/>
          <p:nvPr/>
        </p:nvSpPr>
        <p:spPr>
          <a:xfrm>
            <a:off x="2124758" y="4031525"/>
            <a:ext cx="453166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i="1" dirty="0">
                <a:latin typeface="Arial Narrow" panose="020B0606020202030204" pitchFamily="34" charset="0"/>
              </a:rPr>
              <a:t>На платформе «</a:t>
            </a:r>
            <a:r>
              <a:rPr lang="kk-KZ" sz="1600" i="1" dirty="0">
                <a:latin typeface="Arial Narrow" panose="020B0606020202030204" pitchFamily="34" charset="0"/>
              </a:rPr>
              <a:t>Ұстаз</a:t>
            </a:r>
            <a:r>
              <a:rPr lang="ru-RU" sz="1600" i="1" dirty="0">
                <a:latin typeface="Arial Narrow" panose="020B0606020202030204" pitchFamily="34" charset="0"/>
              </a:rPr>
              <a:t>» в разделе «Полезные ссылки» каждый педагог может найти контактные данные и получить консультацию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C88D5E-D96D-4654-8F0C-765EA6DC09FD}"/>
              </a:ext>
            </a:extLst>
          </p:cNvPr>
          <p:cNvSpPr txBox="1"/>
          <p:nvPr/>
        </p:nvSpPr>
        <p:spPr>
          <a:xfrm>
            <a:off x="595585" y="262089"/>
            <a:ext cx="9867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  <a:ea typeface="+mj-ea"/>
                <a:cs typeface="+mj-cs"/>
              </a:rPr>
              <a:t>Информационно-методическое сопровождение платформы «</a:t>
            </a:r>
            <a:r>
              <a:rPr lang="ru-RU" sz="2400" b="1" dirty="0" err="1">
                <a:latin typeface="Arial Narrow" panose="020B0606020202030204" pitchFamily="34" charset="0"/>
                <a:ea typeface="+mj-ea"/>
                <a:cs typeface="+mj-cs"/>
              </a:rPr>
              <a:t>Ұстаз</a:t>
            </a:r>
            <a:r>
              <a:rPr lang="ru-RU" sz="2400" b="1" dirty="0">
                <a:latin typeface="Arial Narrow" panose="020B0606020202030204" pitchFamily="34" charset="0"/>
                <a:ea typeface="+mj-ea"/>
                <a:cs typeface="+mj-cs"/>
              </a:rPr>
              <a:t>»</a:t>
            </a:r>
            <a:endParaRPr lang="ru-KZ" sz="2400" b="1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CDB0D4-A036-4957-A335-B99E4B41C5A3}"/>
              </a:ext>
            </a:extLst>
          </p:cNvPr>
          <p:cNvSpPr txBox="1"/>
          <p:nvPr/>
        </p:nvSpPr>
        <p:spPr>
          <a:xfrm>
            <a:off x="7178014" y="5240089"/>
            <a:ext cx="4899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По вопросам аттестации на канале инстаграм</a:t>
            </a:r>
          </a:p>
        </p:txBody>
      </p:sp>
      <p:pic>
        <p:nvPicPr>
          <p:cNvPr id="1026" name="Picture 2" descr="Instagram — Википедия">
            <a:extLst>
              <a:ext uri="{FF2B5EF4-FFF2-40B4-BE49-F238E27FC236}">
                <a16:creationId xmlns:a16="http://schemas.microsoft.com/office/drawing/2014/main" id="{CC04BE84-15C5-44FB-9EA4-A932D641D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82" y="5304989"/>
            <a:ext cx="621230" cy="6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ABB1CD3-F493-4570-9551-A9337919D2E0}"/>
              </a:ext>
            </a:extLst>
          </p:cNvPr>
          <p:cNvSpPr txBox="1"/>
          <p:nvPr/>
        </p:nvSpPr>
        <p:spPr>
          <a:xfrm>
            <a:off x="7178014" y="550801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https://www.instagram.com/orleu_official/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8349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54318" y="17160"/>
            <a:ext cx="0" cy="644159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772860" y="201127"/>
            <a:ext cx="10960200" cy="441346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849" y="203281"/>
            <a:ext cx="694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Цель и задачи </a:t>
            </a:r>
            <a:r>
              <a:rPr lang="ru-RU" sz="2400" b="1" dirty="0">
                <a:solidFill>
                  <a:srgbClr val="FFC000"/>
                </a:solidFill>
                <a:latin typeface="Oswald"/>
                <a:cs typeface="Times New Roman"/>
              </a:rPr>
              <a:t>аттестации</a:t>
            </a:r>
            <a:r>
              <a:rPr lang="kk-KZ" sz="2400" b="1" dirty="0">
                <a:solidFill>
                  <a:srgbClr val="FFC000"/>
                </a:solidFill>
                <a:latin typeface="Oswald"/>
                <a:cs typeface="Times New Roman"/>
              </a:rPr>
              <a:t> </a:t>
            </a:r>
            <a:endParaRPr lang="ru-RU" sz="2400" b="1" dirty="0">
              <a:solidFill>
                <a:srgbClr val="FFC000"/>
              </a:solidFill>
              <a:latin typeface="Oswald"/>
              <a:cs typeface="Times New Roman"/>
            </a:endParaRPr>
          </a:p>
        </p:txBody>
      </p:sp>
      <p:sp>
        <p:nvSpPr>
          <p:cNvPr id="21" name="Google Shape;160;g1fa1abc381b_3_83"/>
          <p:cNvSpPr txBox="1">
            <a:spLocks noChangeArrowheads="1"/>
          </p:cNvSpPr>
          <p:nvPr/>
        </p:nvSpPr>
        <p:spPr bwMode="auto">
          <a:xfrm>
            <a:off x="1596512" y="796735"/>
            <a:ext cx="9502800" cy="7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2000"/>
            </a:pPr>
            <a:r>
              <a:rPr lang="ru-RU" alt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ЦЕЛЬ: </a:t>
            </a:r>
          </a:p>
          <a:p>
            <a:pPr>
              <a:buSzPts val="2000"/>
            </a:pPr>
            <a:r>
              <a:rPr lang="ru-RU" alt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обеспечение непрерывности профессионального развития педагогов</a:t>
            </a:r>
          </a:p>
        </p:txBody>
      </p:sp>
      <p:sp>
        <p:nvSpPr>
          <p:cNvPr id="22" name="Google Shape;160;g1fa1abc381b_3_83"/>
          <p:cNvSpPr txBox="1">
            <a:spLocks noChangeArrowheads="1"/>
          </p:cNvSpPr>
          <p:nvPr/>
        </p:nvSpPr>
        <p:spPr bwMode="auto">
          <a:xfrm>
            <a:off x="1531186" y="1780547"/>
            <a:ext cx="9633452" cy="20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900"/>
            </a:pPr>
            <a:r>
              <a:rPr lang="ru-RU" alt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ЗАДАЧИ: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определение соответствия педагогов квалификационным характеристикам на основе оценки профессиональных компетенций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стимулирование педагогов к непрерывному образованию, самообразованию, повышению квалификации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раскрытие перспектив использования потенциальных профессиональных возможностей педагогов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повышение эффективности и качества педагогического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30" y="1930435"/>
            <a:ext cx="511411" cy="427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9" y="814797"/>
            <a:ext cx="552921" cy="53660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61802" y="755863"/>
            <a:ext cx="10960373" cy="9112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1802" y="1786105"/>
            <a:ext cx="10960373" cy="232161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854D6BC-E20B-4BE8-A006-8D675A9C7E9F}"/>
              </a:ext>
            </a:extLst>
          </p:cNvPr>
          <p:cNvSpPr/>
          <p:nvPr/>
        </p:nvSpPr>
        <p:spPr>
          <a:xfrm>
            <a:off x="6214466" y="5132402"/>
            <a:ext cx="5205355" cy="1477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Аттестация педагогов осуществляется в соответствии с профессиональным стандартом и квалификационными характеристиками с соблюдением сроков прохождения и принципа последовательности квалификационной категории: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C1A00B-92BF-4542-B8B9-A1ECFBCA5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35" y="5362715"/>
            <a:ext cx="428376" cy="2667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B1BA99-B141-4CE9-8DE4-AE089FE9C302}"/>
              </a:ext>
            </a:extLst>
          </p:cNvPr>
          <p:cNvSpPr txBox="1"/>
          <p:nvPr/>
        </p:nvSpPr>
        <p:spPr>
          <a:xfrm>
            <a:off x="6347912" y="5163257"/>
            <a:ext cx="52053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latin typeface="Arial Narrow" panose="020B0606020202030204" pitchFamily="34" charset="0"/>
              </a:rPr>
              <a:t>Аттестация педагогов</a:t>
            </a:r>
            <a:r>
              <a:rPr lang="ru-RU" dirty="0">
                <a:latin typeface="Arial Narrow" panose="020B0606020202030204" pitchFamily="34" charset="0"/>
              </a:rPr>
              <a:t> осуществляется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 соответствии с профессиональными стандартами и квалификационными характеристиками </a:t>
            </a:r>
          </a:p>
          <a:p>
            <a:r>
              <a:rPr lang="ru-RU" dirty="0">
                <a:latin typeface="Arial Narrow" panose="020B0606020202030204" pitchFamily="34" charset="0"/>
              </a:rPr>
              <a:t>с соблюдением сроков прохождения и принципа последовательности квалификационной категории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DACE83F-32AB-413C-B4CF-570885F83452}"/>
              </a:ext>
            </a:extLst>
          </p:cNvPr>
          <p:cNvSpPr/>
          <p:nvPr/>
        </p:nvSpPr>
        <p:spPr>
          <a:xfrm>
            <a:off x="840849" y="5132402"/>
            <a:ext cx="4362131" cy="1477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indent="-342900" algn="l" rtl="0" eaLnBrk="1" fontAlgn="auto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0" i="0" u="none" strike="noStrike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Квалификационная оценка</a:t>
            </a:r>
            <a:endParaRPr lang="ru-RU" b="0" i="0" u="none" strike="noStrike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342900" marR="0" indent="-342900" algn="l" rtl="0" eaLnBrk="1" fontAlgn="auto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0" i="0" u="none" strike="noStrike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Оценка знаний педагога (ОЗП)</a:t>
            </a:r>
            <a:endParaRPr lang="ru-RU" b="0" i="0" u="none" strike="noStrike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342900" marR="0" indent="-342900" algn="l" rtl="0" eaLnBrk="1" fontAlgn="auto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0" i="0" u="none" strike="noStrike" kern="120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Комплексное аналитическое обобщение результатов деятельности</a:t>
            </a:r>
            <a:endParaRPr lang="ru-RU" b="0" i="0" u="none" strike="noStrike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AE79FF8-B801-4A0D-90DA-E15AC729E2E2}"/>
              </a:ext>
            </a:extLst>
          </p:cNvPr>
          <p:cNvSpPr/>
          <p:nvPr/>
        </p:nvSpPr>
        <p:spPr>
          <a:xfrm>
            <a:off x="761802" y="4252050"/>
            <a:ext cx="10960373" cy="425002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B5A34F07-CF49-436B-A6AE-B011FCE2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98" y="4221196"/>
            <a:ext cx="10515600" cy="54133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Oswald"/>
                <a:ea typeface="+mn-ea"/>
                <a:cs typeface="Times New Roman"/>
              </a:rPr>
              <a:t>Компоненты </a:t>
            </a:r>
            <a:r>
              <a:rPr lang="ru-RU" sz="2400" b="1" dirty="0">
                <a:solidFill>
                  <a:schemeClr val="bg1"/>
                </a:solidFill>
                <a:latin typeface="Oswald"/>
                <a:ea typeface="+mn-ea"/>
                <a:cs typeface="Times New Roman"/>
              </a:rPr>
              <a:t>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308016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extBox 4"/>
          <p:cNvSpPr txBox="1"/>
          <p:nvPr/>
        </p:nvSpPr>
        <p:spPr>
          <a:xfrm>
            <a:off x="999368" y="1729664"/>
            <a:ext cx="495178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>
                <a:latin typeface="Arial Narrow" panose="020B0606020202030204" pitchFamily="34" charset="0"/>
              </a:rPr>
              <a:t>Осуществление учебного процесса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Планирование и организация учебного процесса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Динамика сформированности навыков у детей с ограниченными возможностями (за исключением ПМПК)</a:t>
            </a:r>
          </a:p>
        </p:txBody>
      </p:sp>
      <p:sp>
        <p:nvSpPr>
          <p:cNvPr id="1048636" name="TextBox 5"/>
          <p:cNvSpPr txBox="1"/>
          <p:nvPr/>
        </p:nvSpPr>
        <p:spPr>
          <a:xfrm>
            <a:off x="1035154" y="3422178"/>
            <a:ext cx="476971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Оценивание учебных достижений обучающихся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Контроль за прогрессом и уровнем усвоения обучающимися содержания образования</a:t>
            </a:r>
          </a:p>
        </p:txBody>
      </p:sp>
      <p:sp>
        <p:nvSpPr>
          <p:cNvPr id="1048637" name="TextBox 6"/>
          <p:cNvSpPr txBox="1"/>
          <p:nvPr/>
        </p:nvSpPr>
        <p:spPr>
          <a:xfrm>
            <a:off x="999368" y="4836570"/>
            <a:ext cx="5207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Приобщение обучающихся к системе ценностей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>
                <a:latin typeface="Arial Narrow" panose="020B0606020202030204" pitchFamily="34" charset="0"/>
              </a:rPr>
              <a:t>Осуществление воспитательной деятельности</a:t>
            </a:r>
          </a:p>
          <a:p>
            <a:endParaRPr lang="ru-RU" sz="1600" i="1">
              <a:latin typeface="Arial Narrow" panose="020B0606020202030204" pitchFamily="34" charset="0"/>
            </a:endParaRPr>
          </a:p>
        </p:txBody>
      </p:sp>
      <p:sp>
        <p:nvSpPr>
          <p:cNvPr id="1048638" name="TextBox 7"/>
          <p:cNvSpPr txBox="1"/>
          <p:nvPr/>
        </p:nvSpPr>
        <p:spPr>
          <a:xfrm>
            <a:off x="7111756" y="1737992"/>
            <a:ext cx="46341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Осуществление учебно-методической деятельности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Подготовка и разработка учебно-методических материалов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Осуществление профессионального развития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i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Рефлексия собственной практики и практики коллег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i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Исследование образовательного процесса</a:t>
            </a:r>
          </a:p>
        </p:txBody>
      </p:sp>
      <p:cxnSp>
        <p:nvCxnSpPr>
          <p:cNvPr id="3145744" name="Прямая соединительная линия 19"/>
          <p:cNvCxnSpPr>
            <a:cxnSpLocks/>
          </p:cNvCxnSpPr>
          <p:nvPr/>
        </p:nvCxnSpPr>
        <p:spPr>
          <a:xfrm>
            <a:off x="446107" y="1663901"/>
            <a:ext cx="53587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4" name="TextBox 8"/>
          <p:cNvSpPr txBox="1"/>
          <p:nvPr/>
        </p:nvSpPr>
        <p:spPr>
          <a:xfrm>
            <a:off x="7148927" y="4369774"/>
            <a:ext cx="4594024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>
                <a:latin typeface="Arial Narrow" panose="020B0606020202030204" pitchFamily="34" charset="0"/>
              </a:rPr>
              <a:t>Дополнительная трудовая функция</a:t>
            </a:r>
            <a:endParaRPr lang="ru-RU" sz="1600">
              <a:latin typeface="Arial Narrow" panose="020B0606020202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i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Осуществление классного руководства</a:t>
            </a:r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210063" y="1941767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01</a:t>
            </a:r>
          </a:p>
        </p:txBody>
      </p:sp>
      <p:sp>
        <p:nvSpPr>
          <p:cNvPr id="28" name="TextBox 17"/>
          <p:cNvSpPr txBox="1"/>
          <p:nvPr/>
        </p:nvSpPr>
        <p:spPr>
          <a:xfrm>
            <a:off x="210063" y="3499122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>02</a:t>
            </a:r>
          </a:p>
        </p:txBody>
      </p:sp>
      <p:cxnSp>
        <p:nvCxnSpPr>
          <p:cNvPr id="30" name="Прямая соединительная линия 19"/>
          <p:cNvCxnSpPr>
            <a:cxnSpLocks/>
          </p:cNvCxnSpPr>
          <p:nvPr/>
        </p:nvCxnSpPr>
        <p:spPr>
          <a:xfrm>
            <a:off x="446107" y="3247174"/>
            <a:ext cx="53587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7"/>
          <p:cNvSpPr txBox="1"/>
          <p:nvPr/>
        </p:nvSpPr>
        <p:spPr>
          <a:xfrm>
            <a:off x="210063" y="4828358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ru-RU">
                <a:solidFill>
                  <a:schemeClr val="accent1"/>
                </a:solidFill>
                <a:latin typeface="Arial Narrow" panose="020B0606020202030204" pitchFamily="34" charset="0"/>
              </a:rPr>
              <a:t>03</a:t>
            </a:r>
          </a:p>
        </p:txBody>
      </p:sp>
      <p:cxnSp>
        <p:nvCxnSpPr>
          <p:cNvPr id="32" name="Прямая соединительная линия 19"/>
          <p:cNvCxnSpPr>
            <a:cxnSpLocks/>
          </p:cNvCxnSpPr>
          <p:nvPr/>
        </p:nvCxnSpPr>
        <p:spPr>
          <a:xfrm>
            <a:off x="446107" y="4617794"/>
            <a:ext cx="53587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19"/>
          <p:cNvCxnSpPr>
            <a:cxnSpLocks/>
          </p:cNvCxnSpPr>
          <p:nvPr/>
        </p:nvCxnSpPr>
        <p:spPr>
          <a:xfrm>
            <a:off x="6284578" y="1663901"/>
            <a:ext cx="54212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7"/>
          <p:cNvSpPr txBox="1"/>
          <p:nvPr/>
        </p:nvSpPr>
        <p:spPr>
          <a:xfrm>
            <a:off x="6284578" y="2394756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>
                <a:solidFill>
                  <a:schemeClr val="accent1"/>
                </a:solidFill>
                <a:latin typeface="Arial Narrow" panose="020B0606020202030204" pitchFamily="34" charset="0"/>
              </a:rPr>
              <a:t>04</a:t>
            </a:r>
          </a:p>
        </p:txBody>
      </p:sp>
      <p:cxnSp>
        <p:nvCxnSpPr>
          <p:cNvPr id="36" name="Прямая соединительная линия 19"/>
          <p:cNvCxnSpPr>
            <a:cxnSpLocks/>
          </p:cNvCxnSpPr>
          <p:nvPr/>
        </p:nvCxnSpPr>
        <p:spPr>
          <a:xfrm>
            <a:off x="6303163" y="4207960"/>
            <a:ext cx="54212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7"/>
          <p:cNvSpPr txBox="1"/>
          <p:nvPr/>
        </p:nvSpPr>
        <p:spPr>
          <a:xfrm>
            <a:off x="6303163" y="4367628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>
                <a:solidFill>
                  <a:schemeClr val="accent1"/>
                </a:solidFill>
                <a:latin typeface="Arial Narrow" panose="020B0606020202030204" pitchFamily="34" charset="0"/>
              </a:rPr>
              <a:t>05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4982" y="5870768"/>
            <a:ext cx="1097377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48E5A9-DBF6-4AB6-9083-075D89DF5871}"/>
              </a:ext>
            </a:extLst>
          </p:cNvPr>
          <p:cNvSpPr/>
          <p:nvPr/>
        </p:nvSpPr>
        <p:spPr>
          <a:xfrm>
            <a:off x="0" y="74838"/>
            <a:ext cx="7984217" cy="61475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Профессиональные стандарты педагога </a:t>
            </a:r>
            <a:r>
              <a:rPr lang="ru-RU" b="1" dirty="0">
                <a:solidFill>
                  <a:schemeClr val="bg1"/>
                </a:solidFill>
                <a:latin typeface="Oswald"/>
                <a:cs typeface="Times New Roman"/>
              </a:rPr>
              <a:t>(трудовые функции)</a:t>
            </a:r>
            <a:endParaRPr lang="x-none" b="1" dirty="0">
              <a:solidFill>
                <a:schemeClr val="bg1"/>
              </a:solidFill>
              <a:latin typeface="Oswald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DD03DC-9FA6-43C3-9DBE-3BA8225A0533}"/>
              </a:ext>
            </a:extLst>
          </p:cNvPr>
          <p:cNvSpPr txBox="1"/>
          <p:nvPr/>
        </p:nvSpPr>
        <p:spPr>
          <a:xfrm>
            <a:off x="4264763" y="784173"/>
            <a:ext cx="36624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swald"/>
                <a:cs typeface="Times New Roman"/>
              </a:rPr>
              <a:t>Приказ МП РК от 24.02.2025 года №31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DEE3A95-1034-EE1D-950F-CE084233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46EC-2CA4-405C-B14F-202D79582A3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5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117006" y="2737431"/>
            <a:ext cx="12192000" cy="88174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789" y="2905780"/>
            <a:ext cx="11440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/>
              </a:rPr>
              <a:t>Материалы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/>
              </a:rPr>
              <a:t>(портфолио) педагога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33" name="Номер слайда 3">
            <a:extLst>
              <a:ext uri="{FF2B5EF4-FFF2-40B4-BE49-F238E27FC236}">
                <a16:creationId xmlns:a16="http://schemas.microsoft.com/office/drawing/2014/main" id="{21057B0B-FAF0-407F-931E-0003728468BA}"/>
              </a:ext>
            </a:extLst>
          </p:cNvPr>
          <p:cNvSpPr txBox="1">
            <a:spLocks/>
          </p:cNvSpPr>
          <p:nvPr/>
        </p:nvSpPr>
        <p:spPr>
          <a:xfrm>
            <a:off x="8438071" y="81918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37A03D-2B07-493C-91EA-3145C93517F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0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64F2EA-B49B-432D-BD88-DA0629B30BE7}"/>
              </a:ext>
            </a:extLst>
          </p:cNvPr>
          <p:cNvSpPr/>
          <p:nvPr/>
        </p:nvSpPr>
        <p:spPr>
          <a:xfrm>
            <a:off x="0" y="24468"/>
            <a:ext cx="12192000" cy="465653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F083F-F7BB-4D28-8013-96AD3CDB8FBE}"/>
              </a:ext>
            </a:extLst>
          </p:cNvPr>
          <p:cNvSpPr txBox="1"/>
          <p:nvPr/>
        </p:nvSpPr>
        <p:spPr>
          <a:xfrm>
            <a:off x="1785938" y="72628"/>
            <a:ext cx="886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+mn-ea"/>
                <a:cs typeface="Times New Roman"/>
              </a:rPr>
              <a:t>Квалификационные характеристики, профессиональные стандарты</a:t>
            </a:r>
            <a:endParaRPr lang="ru-RU" sz="1800" b="1" dirty="0">
              <a:solidFill>
                <a:prstClr val="white"/>
              </a:solidFill>
              <a:latin typeface="Oswald"/>
              <a:cs typeface="Times New Roman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E221AFC-8913-439D-A377-F08F60FA7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39859"/>
              </p:ext>
            </p:extLst>
          </p:nvPr>
        </p:nvGraphicFramePr>
        <p:xfrm>
          <a:off x="184150" y="441960"/>
          <a:ext cx="11823699" cy="6133505"/>
        </p:xfrm>
        <a:graphic>
          <a:graphicData uri="http://schemas.openxmlformats.org/drawingml/2006/table">
            <a:tbl>
              <a:tblPr firstRow="1" firstCol="1" bandRow="1"/>
              <a:tblGrid>
                <a:gridCol w="2327015">
                  <a:extLst>
                    <a:ext uri="{9D8B030D-6E8A-4147-A177-3AD203B41FA5}">
                      <a16:colId xmlns:a16="http://schemas.microsoft.com/office/drawing/2014/main" val="682831864"/>
                    </a:ext>
                  </a:extLst>
                </a:gridCol>
                <a:gridCol w="2327015">
                  <a:extLst>
                    <a:ext uri="{9D8B030D-6E8A-4147-A177-3AD203B41FA5}">
                      <a16:colId xmlns:a16="http://schemas.microsoft.com/office/drawing/2014/main" val="3516088177"/>
                    </a:ext>
                  </a:extLst>
                </a:gridCol>
                <a:gridCol w="2327015">
                  <a:extLst>
                    <a:ext uri="{9D8B030D-6E8A-4147-A177-3AD203B41FA5}">
                      <a16:colId xmlns:a16="http://schemas.microsoft.com/office/drawing/2014/main" val="4089325809"/>
                    </a:ext>
                  </a:extLst>
                </a:gridCol>
                <a:gridCol w="2421327">
                  <a:extLst>
                    <a:ext uri="{9D8B030D-6E8A-4147-A177-3AD203B41FA5}">
                      <a16:colId xmlns:a16="http://schemas.microsoft.com/office/drawing/2014/main" val="4244573358"/>
                    </a:ext>
                  </a:extLst>
                </a:gridCol>
                <a:gridCol w="2421327">
                  <a:extLst>
                    <a:ext uri="{9D8B030D-6E8A-4147-A177-3AD203B41FA5}">
                      <a16:colId xmlns:a16="http://schemas.microsoft.com/office/drawing/2014/main" val="3220137320"/>
                    </a:ext>
                  </a:extLst>
                </a:gridCol>
              </a:tblGrid>
              <a:tr h="149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Требования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Педагог-модератор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Педагог-эксперт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Педагог-исследователь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Педагог-мастер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039057"/>
                  </a:ext>
                </a:extLst>
              </a:tr>
              <a:tr h="445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безопасной среды обучения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поддерживает</a:t>
                      </a:r>
                      <a:r>
                        <a:rPr lang="ru-RU" sz="1050" kern="120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безопасную и благоприятную среду, </a:t>
                      </a: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применяет </a:t>
                      </a:r>
                      <a:r>
                        <a:rPr lang="ru-RU" sz="105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этические нормы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обеспечивает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безопасную и благоприятную среду, </a:t>
                      </a: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руководствуется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этическими нормами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управляет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безопасной и благоприятной образовательной (развивающей) средой, </a:t>
                      </a: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поддерживает коллег </a:t>
                      </a:r>
                      <a:r>
                        <a:rPr lang="ru-RU" sz="105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понимании этических норм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357122"/>
                  </a:ext>
                </a:extLst>
              </a:tr>
              <a:tr h="149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знает предмет, учебно-воспитательный процесса, методику преподавания и оценивания  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957861"/>
                  </a:ext>
                </a:extLst>
              </a:tr>
              <a:tr h="44567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 и проведение учебного процесса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учёт психолого-возрастных </a:t>
                      </a: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особенностей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учет индивидуальных особенностей и </a:t>
                      </a: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потребностей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оценивает и отслеживает прогресс и развитие </a:t>
                      </a: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способностей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реализует </a:t>
                      </a: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интегрированный процесс</a:t>
                      </a:r>
                      <a:r>
                        <a:rPr lang="ru-RU" sz="1050" kern="120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обучения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учетом результатов </a:t>
                      </a: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исследований </a:t>
                      </a:r>
                      <a:r>
                        <a:rPr lang="ru-RU" sz="105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практики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72990"/>
                  </a:ext>
                </a:extLst>
              </a:tr>
              <a:tr h="44567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владеет </a:t>
                      </a:r>
                      <a:r>
                        <a:rPr lang="ru-RU" sz="105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различными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методами, стратегиями преподавания и оценивания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применение инновационных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форм, методов и средств обучения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основе авторских технологий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 стратегий оценивания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внедрение и </a:t>
                      </a: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реализация авторской программы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313612"/>
                  </a:ext>
                </a:extLst>
              </a:tr>
              <a:tr h="297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портфолио – качество преподавания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Лист наблюдения урока (занятия) заполняют руководитель, заместитель руководителя, педагоги (из других организаций в том числе), методисты и члены аттестационной комиссии. Предоставляется обратная связь. 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195577"/>
                  </a:ext>
                </a:extLst>
              </a:tr>
              <a:tr h="14928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Работа с одарёнными обучающимися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подготовка участника или победителя олимпиад, конкурсов, соревнований на уровне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534753"/>
                  </a:ext>
                </a:extLst>
              </a:tr>
              <a:tr h="29748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 образования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район/ область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область/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республиканский или международный уровень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00768"/>
                  </a:ext>
                </a:extLst>
              </a:tr>
              <a:tr h="288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20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портфолио – достижения обучающихся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20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Сертификат, диплом участника/победителя в соответствии с уровнем участия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70569"/>
                  </a:ext>
                </a:extLst>
              </a:tr>
              <a:tr h="5074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Взаимодействие с коллегами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анализ/ исследование практики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анализирует </a:t>
                      </a:r>
                      <a:r>
                        <a:rPr lang="ru-RU" sz="105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собственную практику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 актуальные результаты практики коллег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оценивает </a:t>
                      </a:r>
                      <a:r>
                        <a:rPr lang="ru-RU" sz="105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результаты собственной практики и актуальные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исследования коллег по развитию способностей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 dirty="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исследует практику 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вместе с коллегами и распространяет результаты исследования для улучшения практики обучения (воспитания) в организации образования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координирует исследования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организации образования, распространяет результаты в педагогическом сообществе, </a:t>
                      </a: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поддерживает коллег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 профессиональном развитии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8887"/>
                  </a:ext>
                </a:extLst>
              </a:tr>
              <a:tr h="29748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 образования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район/ область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область/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республиканский или международный уровень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89104"/>
                  </a:ext>
                </a:extLst>
              </a:tr>
              <a:tr h="34451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kern="120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портфолио – выступление, участие в рабочих группах, конференции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kern="120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Участие в рабочей (творческой, исследовательской группе), жюри, судействе в соответствии с уровнем – письмо, приказ, письмо. Выступление на конференции Программа конференции – программа, приказ, письмо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575081"/>
                  </a:ext>
                </a:extLst>
              </a:tr>
              <a:tr h="149232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kern="120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kern="120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kern="120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Публикация в изданиях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5653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Методическая деятельность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 dirty="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разрабатывает и внедряет </a:t>
                      </a:r>
                      <a:r>
                        <a:rPr lang="ru-RU" sz="105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учебно-методические материалы 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или программы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авторская программа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учебники, пособия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87213"/>
                  </a:ext>
                </a:extLst>
              </a:tr>
              <a:tr h="44567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K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осуществляет </a:t>
                      </a: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методическую поддержку коллег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разрабатывает </a:t>
                      </a:r>
                      <a:r>
                        <a:rPr lang="ru-RU" sz="105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педагогического сообщества </a:t>
                      </a:r>
                      <a:r>
                        <a:rPr lang="ru-RU" sz="1050" kern="1200">
                          <a:solidFill>
                            <a:srgbClr val="C55A1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рекомендации 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мониторинга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K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023991"/>
                  </a:ext>
                </a:extLst>
              </a:tr>
              <a:tr h="29748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 образования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район/ область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область/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республиканский/ международный уровень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697041"/>
                  </a:ext>
                </a:extLst>
              </a:tr>
              <a:tr h="297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20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портфолио – учебно-методические материалы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20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Выписка из протокола решения учебно-методического совета о рекомендации учебно-методических материалов или программ к применению и распространению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57606"/>
                  </a:ext>
                </a:extLst>
              </a:tr>
              <a:tr h="125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Обобщение/ распространение опыта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K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K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транслирует опыт на уровне области 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транслирует опыт на уровне республики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382842"/>
                  </a:ext>
                </a:extLst>
              </a:tr>
              <a:tr h="149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kern="120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портфолио – трансляция опыта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>
                          <a:solidFill>
                            <a:srgbClr val="1F4E7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b="1" kern="1200" dirty="0">
                          <a:solidFill>
                            <a:srgbClr val="1F4E79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Мастер-класс, урок и др. формы – приказ, программа, письмо</a:t>
                      </a: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4" marR="44204" marT="61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69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24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extBox 4"/>
          <p:cNvSpPr txBox="1"/>
          <p:nvPr/>
        </p:nvSpPr>
        <p:spPr>
          <a:xfrm>
            <a:off x="1161115" y="1370314"/>
            <a:ext cx="54321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Эффективность</a:t>
            </a:r>
            <a:r>
              <a:rPr lang="en-US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обеспечения</a:t>
            </a:r>
            <a:r>
              <a:rPr lang="en-US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качества</a:t>
            </a:r>
            <a:r>
              <a:rPr lang="en-US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образования</a:t>
            </a:r>
            <a:r>
              <a:rPr lang="ru-RU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: </a:t>
            </a:r>
          </a:p>
          <a:p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Качество знаний (динамика) /</a:t>
            </a:r>
          </a:p>
          <a:p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Динамика освоения образовательной программы</a:t>
            </a:r>
          </a:p>
          <a:p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Динамика сформированности навыков у детей с ограниченными возможностями (за исключением ПМПК)</a:t>
            </a:r>
          </a:p>
        </p:txBody>
      </p:sp>
      <p:sp>
        <p:nvSpPr>
          <p:cNvPr id="1048636" name="TextBox 5"/>
          <p:cNvSpPr txBox="1"/>
          <p:nvPr/>
        </p:nvSpPr>
        <p:spPr>
          <a:xfrm>
            <a:off x="1197800" y="2986943"/>
            <a:ext cx="5358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Качество преподавания 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оценивается через наблюдение уроков (занятий)  руководителем организации образования, методистами методических кабинетов (центров), педагогами (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возможно, </a:t>
            </a:r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других организаций образования), членами аттестационной комиссии </a:t>
            </a:r>
            <a:endParaRPr lang="ru-RU" sz="1600" i="1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48637" name="TextBox 6"/>
          <p:cNvSpPr txBox="1"/>
          <p:nvPr/>
        </p:nvSpPr>
        <p:spPr>
          <a:xfrm>
            <a:off x="1273568" y="4750740"/>
            <a:ext cx="5207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Достижения обучающихся и педагогов</a:t>
            </a:r>
          </a:p>
          <a:p>
            <a:r>
              <a:rPr lang="ru-RU" sz="16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(участие в олимпиадах, конкурсах, соревнованиях и др.)</a:t>
            </a:r>
            <a:endParaRPr lang="ru-RU" sz="1600" i="1" dirty="0">
              <a:latin typeface="Arial Narrow" panose="020B0606020202030204" pitchFamily="34" charset="0"/>
            </a:endParaRPr>
          </a:p>
        </p:txBody>
      </p:sp>
      <p:sp>
        <p:nvSpPr>
          <p:cNvPr id="1048638" name="TextBox 7"/>
          <p:cNvSpPr txBox="1"/>
          <p:nvPr/>
        </p:nvSpPr>
        <p:spPr>
          <a:xfrm>
            <a:off x="7209236" y="1382534"/>
            <a:ext cx="45273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Обобщение опыта: </a:t>
            </a:r>
          </a:p>
          <a:p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- лучшие педагогические практики (выступления, публикация, мастер-классы и др.</a:t>
            </a:r>
          </a:p>
          <a:p>
            <a:r>
              <a:rPr lang="ru-RU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- методические материалы </a:t>
            </a:r>
            <a:r>
              <a:rPr lang="ru-RU" sz="16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(программы, УМК, пособия и др.)</a:t>
            </a:r>
          </a:p>
        </p:txBody>
      </p:sp>
      <p:cxnSp>
        <p:nvCxnSpPr>
          <p:cNvPr id="3145744" name="Прямая соединительная линия 19"/>
          <p:cNvCxnSpPr>
            <a:cxnSpLocks/>
          </p:cNvCxnSpPr>
          <p:nvPr/>
        </p:nvCxnSpPr>
        <p:spPr>
          <a:xfrm>
            <a:off x="593889" y="1211319"/>
            <a:ext cx="53587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4" name="TextBox 8"/>
          <p:cNvSpPr txBox="1"/>
          <p:nvPr/>
        </p:nvSpPr>
        <p:spPr>
          <a:xfrm>
            <a:off x="7171537" y="3092643"/>
            <a:ext cx="495178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Трансляция опыта </a:t>
            </a:r>
            <a:r>
              <a:rPr lang="ru-RU" sz="1600" dirty="0">
                <a:latin typeface="Arial Narrow" panose="020B0606020202030204" pitchFamily="34" charset="0"/>
              </a:rPr>
              <a:t>на основе рекомендованных Республиканским учебно-методическим советом материалов </a:t>
            </a:r>
            <a:r>
              <a:rPr lang="ru-RU" sz="16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(формы по выбору педагога - блог, педагогическая экскурсия, мастерская, мобильное приложение и др.)</a:t>
            </a:r>
            <a:r>
              <a:rPr lang="ru-RU" sz="1600" dirty="0">
                <a:latin typeface="Arial Narrow" panose="020B0606020202030204" pitchFamily="34" charset="0"/>
              </a:rPr>
              <a:t>: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pPr algn="ctr"/>
            <a:r>
              <a:rPr lang="ru-RU" sz="1600" dirty="0">
                <a:latin typeface="Arial Narrow" panose="020B0606020202030204" pitchFamily="34" charset="0"/>
              </a:rPr>
              <a:t>Педагог-исследователь (3 района)</a:t>
            </a:r>
          </a:p>
          <a:p>
            <a:pPr algn="ctr"/>
            <a:r>
              <a:rPr lang="ru-RU" sz="1600" dirty="0">
                <a:latin typeface="Arial Narrow" panose="020B0606020202030204" pitchFamily="34" charset="0"/>
              </a:rPr>
              <a:t>Педагог-мастер (3 области)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480260" y="1385717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01</a:t>
            </a:r>
          </a:p>
        </p:txBody>
      </p:sp>
      <p:sp>
        <p:nvSpPr>
          <p:cNvPr id="28" name="TextBox 17"/>
          <p:cNvSpPr txBox="1"/>
          <p:nvPr/>
        </p:nvSpPr>
        <p:spPr>
          <a:xfrm>
            <a:off x="480260" y="3137439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>02</a:t>
            </a:r>
          </a:p>
        </p:txBody>
      </p:sp>
      <p:cxnSp>
        <p:nvCxnSpPr>
          <p:cNvPr id="30" name="Прямая соединительная линия 19"/>
          <p:cNvCxnSpPr>
            <a:cxnSpLocks/>
          </p:cNvCxnSpPr>
          <p:nvPr/>
        </p:nvCxnSpPr>
        <p:spPr>
          <a:xfrm>
            <a:off x="593889" y="2794592"/>
            <a:ext cx="53587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7"/>
          <p:cNvSpPr txBox="1"/>
          <p:nvPr/>
        </p:nvSpPr>
        <p:spPr>
          <a:xfrm>
            <a:off x="473420" y="4587189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ru-RU" dirty="0">
                <a:solidFill>
                  <a:schemeClr val="accent1"/>
                </a:solidFill>
                <a:latin typeface="Arial Narrow" panose="020B0606020202030204" pitchFamily="34" charset="0"/>
              </a:rPr>
              <a:t>03</a:t>
            </a:r>
          </a:p>
        </p:txBody>
      </p:sp>
      <p:cxnSp>
        <p:nvCxnSpPr>
          <p:cNvPr id="32" name="Прямая соединительная линия 19"/>
          <p:cNvCxnSpPr>
            <a:cxnSpLocks/>
          </p:cNvCxnSpPr>
          <p:nvPr/>
        </p:nvCxnSpPr>
        <p:spPr>
          <a:xfrm>
            <a:off x="578635" y="4619032"/>
            <a:ext cx="53587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19"/>
          <p:cNvCxnSpPr>
            <a:cxnSpLocks/>
          </p:cNvCxnSpPr>
          <p:nvPr/>
        </p:nvCxnSpPr>
        <p:spPr>
          <a:xfrm>
            <a:off x="6642017" y="1211319"/>
            <a:ext cx="49391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7"/>
          <p:cNvSpPr txBox="1"/>
          <p:nvPr/>
        </p:nvSpPr>
        <p:spPr>
          <a:xfrm>
            <a:off x="6440464" y="1610688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04</a:t>
            </a:r>
          </a:p>
        </p:txBody>
      </p:sp>
      <p:cxnSp>
        <p:nvCxnSpPr>
          <p:cNvPr id="36" name="Прямая соединительная линия 19"/>
          <p:cNvCxnSpPr>
            <a:cxnSpLocks/>
          </p:cNvCxnSpPr>
          <p:nvPr/>
        </p:nvCxnSpPr>
        <p:spPr>
          <a:xfrm>
            <a:off x="6594882" y="2794592"/>
            <a:ext cx="49391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7"/>
          <p:cNvSpPr txBox="1"/>
          <p:nvPr/>
        </p:nvSpPr>
        <p:spPr>
          <a:xfrm>
            <a:off x="6440465" y="3333365"/>
            <a:ext cx="74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05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62764" y="5418186"/>
            <a:ext cx="1097377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48E5A9-DBF6-4AB6-9083-075D89DF5871}"/>
              </a:ext>
            </a:extLst>
          </p:cNvPr>
          <p:cNvSpPr/>
          <p:nvPr/>
        </p:nvSpPr>
        <p:spPr>
          <a:xfrm>
            <a:off x="0" y="12892"/>
            <a:ext cx="12192000" cy="642628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Критерии оценки материалов (портфолио) педагога</a:t>
            </a:r>
            <a:endParaRPr lang="x-none" sz="2400" b="1" dirty="0">
              <a:solidFill>
                <a:schemeClr val="bg1"/>
              </a:solidFill>
              <a:latin typeface="Oswald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339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5222" y="711956"/>
            <a:ext cx="726948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Материалы (портфолио) педагога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F20D6A-C1FB-35E4-7A3F-887CBD59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7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F7D51-48BE-49E2-A15C-BD50F921EE36}"/>
              </a:ext>
            </a:extLst>
          </p:cNvPr>
          <p:cNvSpPr txBox="1"/>
          <p:nvPr/>
        </p:nvSpPr>
        <p:spPr>
          <a:xfrm>
            <a:off x="113180" y="475870"/>
            <a:ext cx="12078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/>
            <a:r>
              <a:rPr lang="ru-RU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При аттестации материалы педагога отражают достижение показателей эффективности </a:t>
            </a:r>
            <a:r>
              <a:rPr lang="ru-RU" sz="14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 соответствии с заявляемой квалификационной категорией </a:t>
            </a:r>
            <a:r>
              <a:rPr lang="ru-RU" sz="14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575CA-A58B-498A-ABAA-DD32D019106F}"/>
              </a:ext>
            </a:extLst>
          </p:cNvPr>
          <p:cNvSpPr txBox="1"/>
          <p:nvPr/>
        </p:nvSpPr>
        <p:spPr>
          <a:xfrm>
            <a:off x="113180" y="6246015"/>
            <a:ext cx="861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Важно!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endParaRPr lang="ru-RU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FBA5E502-6FFB-41DE-8664-B058F5752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791042"/>
              </p:ext>
            </p:extLst>
          </p:nvPr>
        </p:nvGraphicFramePr>
        <p:xfrm>
          <a:off x="293654" y="783647"/>
          <a:ext cx="11717871" cy="513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984">
                  <a:extLst>
                    <a:ext uri="{9D8B030D-6E8A-4147-A177-3AD203B41FA5}">
                      <a16:colId xmlns:a16="http://schemas.microsoft.com/office/drawing/2014/main" val="2088338669"/>
                    </a:ext>
                  </a:extLst>
                </a:gridCol>
                <a:gridCol w="863499">
                  <a:extLst>
                    <a:ext uri="{9D8B030D-6E8A-4147-A177-3AD203B41FA5}">
                      <a16:colId xmlns:a16="http://schemas.microsoft.com/office/drawing/2014/main" val="1833015690"/>
                    </a:ext>
                  </a:extLst>
                </a:gridCol>
                <a:gridCol w="642572">
                  <a:extLst>
                    <a:ext uri="{9D8B030D-6E8A-4147-A177-3AD203B41FA5}">
                      <a16:colId xmlns:a16="http://schemas.microsoft.com/office/drawing/2014/main" val="952561973"/>
                    </a:ext>
                  </a:extLst>
                </a:gridCol>
                <a:gridCol w="632012">
                  <a:extLst>
                    <a:ext uri="{9D8B030D-6E8A-4147-A177-3AD203B41FA5}">
                      <a16:colId xmlns:a16="http://schemas.microsoft.com/office/drawing/2014/main" val="94921236"/>
                    </a:ext>
                  </a:extLst>
                </a:gridCol>
                <a:gridCol w="927847">
                  <a:extLst>
                    <a:ext uri="{9D8B030D-6E8A-4147-A177-3AD203B41FA5}">
                      <a16:colId xmlns:a16="http://schemas.microsoft.com/office/drawing/2014/main" val="1301201713"/>
                    </a:ext>
                  </a:extLst>
                </a:gridCol>
                <a:gridCol w="1048870">
                  <a:extLst>
                    <a:ext uri="{9D8B030D-6E8A-4147-A177-3AD203B41FA5}">
                      <a16:colId xmlns:a16="http://schemas.microsoft.com/office/drawing/2014/main" val="1508143946"/>
                    </a:ext>
                  </a:extLst>
                </a:gridCol>
                <a:gridCol w="927847">
                  <a:extLst>
                    <a:ext uri="{9D8B030D-6E8A-4147-A177-3AD203B41FA5}">
                      <a16:colId xmlns:a16="http://schemas.microsoft.com/office/drawing/2014/main" val="1260257800"/>
                    </a:ext>
                  </a:extLst>
                </a:gridCol>
                <a:gridCol w="1116106">
                  <a:extLst>
                    <a:ext uri="{9D8B030D-6E8A-4147-A177-3AD203B41FA5}">
                      <a16:colId xmlns:a16="http://schemas.microsoft.com/office/drawing/2014/main" val="1586734138"/>
                    </a:ext>
                  </a:extLst>
                </a:gridCol>
                <a:gridCol w="1035424">
                  <a:extLst>
                    <a:ext uri="{9D8B030D-6E8A-4147-A177-3AD203B41FA5}">
                      <a16:colId xmlns:a16="http://schemas.microsoft.com/office/drawing/2014/main" val="105536445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81698861"/>
                    </a:ext>
                  </a:extLst>
                </a:gridCol>
                <a:gridCol w="1035423">
                  <a:extLst>
                    <a:ext uri="{9D8B030D-6E8A-4147-A177-3AD203B41FA5}">
                      <a16:colId xmlns:a16="http://schemas.microsoft.com/office/drawing/2014/main" val="1775390131"/>
                    </a:ext>
                  </a:extLst>
                </a:gridCol>
                <a:gridCol w="1010250">
                  <a:extLst>
                    <a:ext uri="{9D8B030D-6E8A-4147-A177-3AD203B41FA5}">
                      <a16:colId xmlns:a16="http://schemas.microsoft.com/office/drawing/2014/main" val="3792402374"/>
                    </a:ext>
                  </a:extLst>
                </a:gridCol>
                <a:gridCol w="916037">
                  <a:extLst>
                    <a:ext uri="{9D8B030D-6E8A-4147-A177-3AD203B41FA5}">
                      <a16:colId xmlns:a16="http://schemas.microsoft.com/office/drawing/2014/main" val="3555693174"/>
                    </a:ext>
                  </a:extLst>
                </a:gridCol>
              </a:tblGrid>
              <a:tr h="20687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Критерии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998904"/>
                  </a:ext>
                </a:extLst>
              </a:tr>
              <a:tr h="489970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Критерии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Обеспечение качества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 Достижения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Обобщение и трансляция опыта 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Повышение 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квалифика-ции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Допол-нительно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63408"/>
                  </a:ext>
                </a:extLst>
              </a:tr>
              <a:tr h="1763891">
                <a:tc gridSpan="2">
                  <a:txBody>
                    <a:bodyPr/>
                    <a:lstStyle/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Показатели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1.1 Каче-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ство</a:t>
                      </a:r>
                      <a:r>
                        <a:rPr lang="ru-RU" sz="1300" dirty="0">
                          <a:latin typeface="Arial Narrow" panose="020B0606020202030204" pitchFamily="34" charset="0"/>
                        </a:rPr>
                        <a:t> знаний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1.2 Каче-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ство</a:t>
                      </a:r>
                      <a:r>
                        <a:rPr lang="ru-RU" sz="1300" dirty="0">
                          <a:latin typeface="Arial Narrow" panose="020B0606020202030204" pitchFamily="34" charset="0"/>
                        </a:rPr>
                        <a:t> преподавания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2.1 Участие обучаю-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щихся</a:t>
                      </a:r>
                      <a:r>
                        <a:rPr lang="ru-RU" sz="1300" dirty="0">
                          <a:latin typeface="Arial Narrow" panose="020B0606020202030204" pitchFamily="34" charset="0"/>
                        </a:rPr>
                        <a:t> (воспитанников) в конкурсах или 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олимпиа-дах</a:t>
                      </a:r>
                      <a:r>
                        <a:rPr lang="ru-RU" sz="1300" dirty="0">
                          <a:latin typeface="Arial Narrow" panose="020B0606020202030204" pitchFamily="34" charset="0"/>
                        </a:rPr>
                        <a:t>, или соревнованиях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2.2 </a:t>
                      </a:r>
                    </a:p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Участие в 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профессио-нальных</a:t>
                      </a:r>
                      <a:r>
                        <a:rPr lang="ru-RU" sz="1300" dirty="0">
                          <a:latin typeface="Arial Narrow" panose="020B0606020202030204" pitchFamily="34" charset="0"/>
                        </a:rPr>
                        <a:t> конкурсах или олимпиадах или 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соревнова-ниях</a:t>
                      </a:r>
                      <a:r>
                        <a:rPr lang="ru-RU" sz="1300" dirty="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3.1 </a:t>
                      </a:r>
                    </a:p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Учебно-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методиче</a:t>
                      </a:r>
                      <a:r>
                        <a:rPr lang="ru-RU" sz="1300" dirty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ские</a:t>
                      </a:r>
                      <a:r>
                        <a:rPr lang="ru-RU" sz="1300" dirty="0">
                          <a:latin typeface="Arial Narrow" panose="020B0606020202030204" pitchFamily="34" charset="0"/>
                        </a:rPr>
                        <a:t> материалы /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3.2 Выступление на основе </a:t>
                      </a:r>
                      <a:r>
                        <a:rPr lang="ru-RU" sz="13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исследов-ательской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3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инновацион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-ной, творческой) деятельности или учебно-методических материалов 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3.3 Публикация на основе </a:t>
                      </a:r>
                      <a:r>
                        <a:rPr lang="ru-RU" sz="13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исследов-ательской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деятель-</a:t>
                      </a:r>
                      <a:r>
                        <a:rPr lang="ru-RU" sz="13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ности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(исследования практики) 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3.4 </a:t>
                      </a:r>
                    </a:p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Участие в творческих (экспертных, рабочих) группах, проектах или конкурсных комиссиях, или жюри, судействе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3.5 Трансляция практики на основе:</a:t>
                      </a:r>
                    </a:p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учебно-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методиче</a:t>
                      </a:r>
                      <a:r>
                        <a:rPr lang="ru-RU" sz="1300" dirty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ских</a:t>
                      </a:r>
                      <a:r>
                        <a:rPr lang="ru-RU" sz="1300" dirty="0">
                          <a:latin typeface="Arial Narrow" panose="020B0606020202030204" pitchFamily="34" charset="0"/>
                        </a:rPr>
                        <a:t> материалов или программ,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Курсы повышения квалификации (не менее одного - по профилю (области) 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деятельн</a:t>
                      </a:r>
                      <a:r>
                        <a:rPr lang="ru-RU" sz="1300" dirty="0">
                          <a:latin typeface="Arial Narrow" panose="020B0606020202030204" pitchFamily="34" charset="0"/>
                        </a:rPr>
                        <a:t>-ости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классное руковод-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ство</a:t>
                      </a:r>
                      <a:r>
                        <a:rPr lang="ru-RU" sz="1300" dirty="0">
                          <a:latin typeface="Arial Narrow" panose="020B0606020202030204" pitchFamily="34" charset="0"/>
                        </a:rPr>
                        <a:t>/ куратор-</a:t>
                      </a:r>
                      <a:r>
                        <a:rPr lang="ru-RU" sz="1300" dirty="0" err="1">
                          <a:latin typeface="Arial Narrow" panose="020B0606020202030204" pitchFamily="34" charset="0"/>
                        </a:rPr>
                        <a:t>ство</a:t>
                      </a:r>
                      <a:r>
                        <a:rPr lang="ru-RU" sz="1300" dirty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(при наличии)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98861"/>
                  </a:ext>
                </a:extLst>
              </a:tr>
              <a:tr h="239541">
                <a:tc rowSpan="4">
                  <a:txBody>
                    <a:bodyPr/>
                    <a:lstStyle/>
                    <a:p>
                      <a:r>
                        <a:rPr lang="ru-RU" sz="1300" dirty="0">
                          <a:latin typeface="Arial Narrow" panose="020B0606020202030204" pitchFamily="34" charset="0"/>
                        </a:rPr>
                        <a:t>Соответствие</a:t>
                      </a: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мастер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554427"/>
                  </a:ext>
                </a:extLst>
              </a:tr>
              <a:tr h="348423"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err="1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исследо-ватель</a:t>
                      </a:r>
                      <a:endParaRPr lang="ru-RU" sz="13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6795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эксперт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v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Narrow" panose="020B0606020202030204" pitchFamily="34" charset="0"/>
                        </a:rPr>
                        <a:t>v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920850"/>
                  </a:ext>
                </a:extLst>
              </a:tr>
              <a:tr h="381088"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err="1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модер-атор</a:t>
                      </a:r>
                      <a:endParaRPr lang="ru-RU" sz="13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al Narrow" panose="020B0606020202030204" pitchFamily="34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764892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060EE4-B156-43D1-BA60-5D62E2645A33}"/>
              </a:ext>
            </a:extLst>
          </p:cNvPr>
          <p:cNvSpPr/>
          <p:nvPr/>
        </p:nvSpPr>
        <p:spPr>
          <a:xfrm>
            <a:off x="0" y="12892"/>
            <a:ext cx="12192000" cy="42470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5BCC54A-63E2-43FA-89EA-D093D2E572B3}"/>
              </a:ext>
            </a:extLst>
          </p:cNvPr>
          <p:cNvSpPr/>
          <p:nvPr/>
        </p:nvSpPr>
        <p:spPr>
          <a:xfrm>
            <a:off x="751567" y="0"/>
            <a:ext cx="11440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Материалы портфолио педагога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F1E28A-9E8A-44C2-A690-F40D14F514FC}"/>
              </a:ext>
            </a:extLst>
          </p:cNvPr>
          <p:cNvSpPr txBox="1"/>
          <p:nvPr/>
        </p:nvSpPr>
        <p:spPr>
          <a:xfrm>
            <a:off x="1147812" y="6089742"/>
            <a:ext cx="10411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Выполняются все критерии оценивания материалов (портфолио) педагога</a:t>
            </a:r>
          </a:p>
          <a:p>
            <a:pPr algn="just"/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</a:rPr>
              <a:t>Б</a:t>
            </a:r>
            <a:r>
              <a:rPr lang="ru-RU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аллы за награды, грамоты, благодарственные письма и другие формы поощрения или награждения не выставляются</a:t>
            </a:r>
            <a:endParaRPr lang="ru-RU" sz="16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1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0B495-BA1E-4FE5-80EA-4855D0F8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81" y="146049"/>
            <a:ext cx="10515600" cy="5349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1. Обеспечение качества образования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D40DD-7A9B-44DF-BD6A-935BFFA066F5}"/>
              </a:ext>
            </a:extLst>
          </p:cNvPr>
          <p:cNvSpPr txBox="1"/>
          <p:nvPr/>
        </p:nvSpPr>
        <p:spPr>
          <a:xfrm>
            <a:off x="1010974" y="681037"/>
            <a:ext cx="11158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1.1 Качество знаний </a:t>
            </a:r>
            <a:r>
              <a:rPr lang="kk-KZ" sz="18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 освоение образовательной программы / с</a:t>
            </a:r>
            <a:r>
              <a:rPr lang="ru-RU" sz="1800" b="1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формированность</a:t>
            </a: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навыков у детей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ограниченными возможностями </a:t>
            </a:r>
            <a:endParaRPr lang="kk-KZ" sz="1800" b="1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00AEB5EB-114A-426A-B612-5C543BE52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34188"/>
              </p:ext>
            </p:extLst>
          </p:nvPr>
        </p:nvGraphicFramePr>
        <p:xfrm>
          <a:off x="481262" y="1327368"/>
          <a:ext cx="11303053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1214">
                  <a:extLst>
                    <a:ext uri="{9D8B030D-6E8A-4147-A177-3AD203B41FA5}">
                      <a16:colId xmlns:a16="http://schemas.microsoft.com/office/drawing/2014/main" val="2570406199"/>
                    </a:ext>
                  </a:extLst>
                </a:gridCol>
                <a:gridCol w="6951839">
                  <a:extLst>
                    <a:ext uri="{9D8B030D-6E8A-4147-A177-3AD203B41FA5}">
                      <a16:colId xmlns:a16="http://schemas.microsoft.com/office/drawing/2014/main" val="3225219823"/>
                    </a:ext>
                  </a:extLst>
                </a:gridCol>
              </a:tblGrid>
              <a:tr h="1958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Доказательства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Примечание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6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Сравнительные таблицы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latin typeface="Arial Narrow" panose="020B0606020202030204" pitchFamily="34" charset="0"/>
                        </a:rPr>
                        <a:t>Динамика (сравнение результатов за разные периоды)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Примечание: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 динамикой за любые 3 года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(для досрочной – 2 года)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039930"/>
                  </a:ext>
                </a:extLst>
              </a:tr>
              <a:tr h="83281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Мониторинг качества с выводами по анализу результатов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В произвольной форме или по шаблону организации образования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Arial Narrow" panose="020B0606020202030204" pitchFamily="34" charset="0"/>
                        </a:rPr>
                        <a:t>анализ результатов, интерпретация данных: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Arial Narrow" panose="020B0606020202030204" pitchFamily="34" charset="0"/>
                        </a:rPr>
                        <a:t>выявление сильных и слабых сторон в обучении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Arial Narrow" panose="020B0606020202030204" pitchFamily="34" charset="0"/>
                        </a:rPr>
                        <a:t>сравнительный анализ по классам / группам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i="1" dirty="0">
                          <a:latin typeface="Arial Narrow" panose="020B0606020202030204" pitchFamily="34" charset="0"/>
                        </a:rPr>
                        <a:t>рекомендации и предложения по улучшению учебного процесса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69066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ED11E7-4C0E-451E-8DAB-F52119944FF6}"/>
              </a:ext>
            </a:extLst>
          </p:cNvPr>
          <p:cNvSpPr txBox="1"/>
          <p:nvPr/>
        </p:nvSpPr>
        <p:spPr>
          <a:xfrm>
            <a:off x="1010974" y="3643848"/>
            <a:ext cx="7389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1.2 Качество преподавания (проведения, организации, проведения)</a:t>
            </a:r>
          </a:p>
        </p:txBody>
      </p:sp>
      <p:graphicFrame>
        <p:nvGraphicFramePr>
          <p:cNvPr id="11" name="Таблица 6">
            <a:extLst>
              <a:ext uri="{FF2B5EF4-FFF2-40B4-BE49-F238E27FC236}">
                <a16:creationId xmlns:a16="http://schemas.microsoft.com/office/drawing/2014/main" id="{3D9C62BE-1862-4CF9-9873-6A1B4F4F9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187744"/>
              </p:ext>
            </p:extLst>
          </p:nvPr>
        </p:nvGraphicFramePr>
        <p:xfrm>
          <a:off x="481263" y="4066282"/>
          <a:ext cx="11303053" cy="252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9474">
                  <a:extLst>
                    <a:ext uri="{9D8B030D-6E8A-4147-A177-3AD203B41FA5}">
                      <a16:colId xmlns:a16="http://schemas.microsoft.com/office/drawing/2014/main" val="2570406199"/>
                    </a:ext>
                  </a:extLst>
                </a:gridCol>
                <a:gridCol w="7693579">
                  <a:extLst>
                    <a:ext uri="{9D8B030D-6E8A-4147-A177-3AD203B41FA5}">
                      <a16:colId xmlns:a16="http://schemas.microsoft.com/office/drawing/2014/main" val="3225219823"/>
                    </a:ext>
                  </a:extLst>
                </a:gridCol>
              </a:tblGrid>
              <a:tr h="2506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Доказательства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Примечание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6711"/>
                  </a:ext>
                </a:extLst>
              </a:tr>
              <a:tr h="79751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Листы наблюдения урока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ежегодно 5 наблюдений - 5 разных уроков, наблюдения проводятся в разные дни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одно наблюдение могут проводить 2 и более наблюдателей, баллы наблюдателей суммируются и выводится среднее арифметическое 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039930"/>
                  </a:ext>
                </a:extLst>
              </a:tr>
              <a:tr h="10625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заполняется </a:t>
                      </a:r>
                      <a:r>
                        <a:rPr lang="ru-RU" sz="1400" b="1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организации образования </a:t>
                      </a:r>
                      <a:r>
                        <a:rPr lang="ru-RU" sz="1400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руководителем/ заместителем, методистом или педагогом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заполняется </a:t>
                      </a:r>
                      <a:r>
                        <a:rPr lang="ru-RU" sz="1400" b="1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внешним экспертом</a:t>
                      </a:r>
                      <a:r>
                        <a:rPr lang="ru-RU" sz="1400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: методистом </a:t>
                      </a:r>
                      <a:r>
                        <a:rPr lang="ru-RU" sz="1400" dirty="0" err="1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метотоджическогго</a:t>
                      </a:r>
                      <a:r>
                        <a:rPr lang="ru-RU" sz="1400" dirty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кабинета (центра), членом аттестационной комиссии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dirty="0">
                          <a:latin typeface="Arial Narrow" panose="020B0606020202030204" pitchFamily="34" charset="0"/>
                        </a:rPr>
                        <a:t>за учебный год не менее 5 листов наблюдения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dirty="0">
                          <a:latin typeface="Arial Narrow" panose="020B0606020202030204" pitchFamily="34" charset="0"/>
                        </a:rPr>
                        <a:t>за предыдущие годы – при наличии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л</a:t>
                      </a:r>
                      <a:r>
                        <a:rPr lang="ru-RU" sz="1600" i="1" dirty="0">
                          <a:latin typeface="Arial Narrow" panose="020B0606020202030204" pitchFamily="34" charset="0"/>
                        </a:rPr>
                        <a:t>ист наблюдения члена АК соответствующего уровня </a:t>
                      </a:r>
                      <a:r>
                        <a:rPr lang="ru-RU" sz="16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или </a:t>
                      </a:r>
                      <a:r>
                        <a:rPr lang="ru-RU" sz="1600" i="1" dirty="0">
                          <a:latin typeface="Arial Narrow" panose="020B0606020202030204" pitchFamily="34" charset="0"/>
                        </a:rPr>
                        <a:t>методиста методического кабинета (центра)</a:t>
                      </a:r>
                      <a:endParaRPr lang="ru-RU" i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690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70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Прямоугольник 28"/>
          <p:cNvSpPr/>
          <p:nvPr/>
        </p:nvSpPr>
        <p:spPr>
          <a:xfrm>
            <a:off x="9784245" y="2894724"/>
            <a:ext cx="2059234" cy="267765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  <a:tab pos="6373495" algn="l"/>
              </a:tabLst>
            </a:pP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Использование ресурсов, вовлечение в диалог, способствующий </a:t>
            </a: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развитию ценностей</a:t>
            </a:r>
          </a:p>
          <a:p>
            <a:pPr lvl="0">
              <a:spcAft>
                <a:spcPts val="0"/>
              </a:spcAft>
              <a:tabLst>
                <a:tab pos="180340" algn="l"/>
                <a:tab pos="6373495" algn="l"/>
              </a:tabLst>
            </a:pPr>
            <a:endParaRPr lang="ru-RU" sz="1400" dirty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80340" algn="l"/>
                <a:tab pos="6373495" algn="l"/>
              </a:tabLst>
            </a:pP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Обеспечение обучающихся (воспитанников)на уроке (занятии) </a:t>
            </a: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доброжелательного конструктивного взаимодействия </a:t>
            </a:r>
          </a:p>
        </p:txBody>
      </p:sp>
      <p:sp>
        <p:nvSpPr>
          <p:cNvPr id="1048651" name="TextBox 2"/>
          <p:cNvSpPr txBox="1"/>
          <p:nvPr/>
        </p:nvSpPr>
        <p:spPr>
          <a:xfrm>
            <a:off x="260020" y="2903001"/>
            <a:ext cx="254544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  <a:tab pos="6373495" algn="l"/>
              </a:tabLst>
            </a:pP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Ожидаемые результаты урока соответствуют </a:t>
            </a:r>
            <a:r>
              <a:rPr lang="ru-RU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ожидаемым результатам урока, требованиям ГОСО</a:t>
            </a:r>
          </a:p>
          <a:p>
            <a:pPr>
              <a:tabLst>
                <a:tab pos="180340" algn="l"/>
                <a:tab pos="6373495" algn="l"/>
              </a:tabLst>
            </a:pPr>
            <a:endParaRPr lang="ru-RU" sz="1400" dirty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tabLst>
                <a:tab pos="180340" algn="l"/>
                <a:tab pos="6373495" algn="l"/>
              </a:tabLst>
            </a:pP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Ожидаемые результаты урока направлены на </a:t>
            </a: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развитие исследовательских (творческих) навыков  </a:t>
            </a: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функциональной грамотности </a:t>
            </a:r>
          </a:p>
          <a:p>
            <a:pPr>
              <a:tabLst>
                <a:tab pos="180340" algn="l"/>
                <a:tab pos="6373495" algn="l"/>
              </a:tabLst>
            </a:pPr>
            <a:endParaRPr lang="ru-RU" sz="1400" dirty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tabLst>
                <a:tab pos="180340" algn="l"/>
                <a:tab pos="6373495" algn="l"/>
              </a:tabLst>
            </a:pP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Вовлечение обучающихся в </a:t>
            </a: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обсуждение ожидаемых результатов </a:t>
            </a: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урока (занятия)</a:t>
            </a:r>
          </a:p>
        </p:txBody>
      </p:sp>
      <p:sp>
        <p:nvSpPr>
          <p:cNvPr id="1048652" name="TextBox 9"/>
          <p:cNvSpPr txBox="1"/>
          <p:nvPr/>
        </p:nvSpPr>
        <p:spPr>
          <a:xfrm>
            <a:off x="3062891" y="2903001"/>
            <a:ext cx="24022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  <a:tab pos="6373495" algn="l"/>
              </a:tabLst>
            </a:pP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Применение </a:t>
            </a:r>
          </a:p>
          <a:p>
            <a:pPr marL="88900" lvl="0" indent="-88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  <a:tab pos="6373495" algn="l"/>
              </a:tabLst>
            </a:pP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заданий, ресурсов </a:t>
            </a: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 учётом потребностей </a:t>
            </a: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 индивидуальных </a:t>
            </a: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академических способностей</a:t>
            </a:r>
          </a:p>
          <a:p>
            <a:pPr lvl="0">
              <a:spcAft>
                <a:spcPts val="0"/>
              </a:spcAft>
              <a:tabLst>
                <a:tab pos="180340" algn="l"/>
                <a:tab pos="6373495" algn="l"/>
              </a:tabLst>
            </a:pPr>
            <a:endParaRPr lang="ru-RU" sz="1400" dirty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  <a:tab pos="6373495" algn="l"/>
              </a:tabLst>
            </a:pP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методов и приемов обучения, способствующих </a:t>
            </a: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достижению целей урока (занятия) всеми </a:t>
            </a: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обучающимися</a:t>
            </a:r>
          </a:p>
          <a:p>
            <a:pPr marL="88900" lvl="0" indent="-88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  <a:tab pos="6373495" algn="l"/>
              </a:tabLst>
            </a:pPr>
            <a:endParaRPr lang="ru-RU" sz="1400" dirty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  <a:tab pos="6373495" algn="l"/>
              </a:tabLst>
            </a:pP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цифровых </a:t>
            </a: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образовательных </a:t>
            </a: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ресурсов</a:t>
            </a:r>
          </a:p>
        </p:txBody>
      </p:sp>
      <p:sp>
        <p:nvSpPr>
          <p:cNvPr id="1048653" name="TextBox 11"/>
          <p:cNvSpPr txBox="1"/>
          <p:nvPr/>
        </p:nvSpPr>
        <p:spPr>
          <a:xfrm>
            <a:off x="5750951" y="2868189"/>
            <a:ext cx="174568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  <a:tab pos="6373495" algn="l"/>
              </a:tabLst>
            </a:pP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Отслеживание прогресса </a:t>
            </a: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обучающихся на каждом этапе урока (занятия) </a:t>
            </a:r>
          </a:p>
          <a:p>
            <a:pPr lvl="0">
              <a:spcAft>
                <a:spcPts val="0"/>
              </a:spcAft>
              <a:tabLst>
                <a:tab pos="180340" algn="l"/>
                <a:tab pos="6373495" algn="l"/>
              </a:tabLst>
            </a:pPr>
            <a:endParaRPr lang="ru-RU" sz="1400" dirty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80340" algn="l"/>
                <a:tab pos="6373495" algn="l"/>
              </a:tabLst>
            </a:pP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Создание условий для </a:t>
            </a: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предоставления обратной связи </a:t>
            </a: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педагогом и обучающимися</a:t>
            </a:r>
          </a:p>
        </p:txBody>
      </p:sp>
      <p:cxnSp>
        <p:nvCxnSpPr>
          <p:cNvPr id="3145751" name="Прямая соединительная линия 12"/>
          <p:cNvCxnSpPr>
            <a:cxnSpLocks/>
          </p:cNvCxnSpPr>
          <p:nvPr/>
        </p:nvCxnSpPr>
        <p:spPr>
          <a:xfrm flipV="1">
            <a:off x="512070" y="2716924"/>
            <a:ext cx="11079652" cy="195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48654" name="TextBox 25"/>
          <p:cNvSpPr txBox="1"/>
          <p:nvPr/>
        </p:nvSpPr>
        <p:spPr>
          <a:xfrm>
            <a:off x="7742657" y="2879743"/>
            <a:ext cx="19344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80340" algn="l"/>
                <a:tab pos="6373495" algn="l"/>
              </a:tabLst>
            </a:pP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Наблюдение учителем </a:t>
            </a: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вовлеченности каждого </a:t>
            </a: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обучающегося (воспитанника) в познавательный процесс</a:t>
            </a:r>
          </a:p>
          <a:p>
            <a:pPr lvl="0">
              <a:spcAft>
                <a:spcPts val="0"/>
              </a:spcAft>
              <a:tabLst>
                <a:tab pos="180340" algn="l"/>
                <a:tab pos="6373495" algn="l"/>
              </a:tabLst>
            </a:pPr>
            <a:endParaRPr lang="ru-RU" sz="1400" dirty="0"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80340" algn="l"/>
                <a:tab pos="6373495" algn="l"/>
              </a:tabLst>
            </a:pPr>
            <a:r>
              <a:rPr lang="ru-RU" sz="1400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Применение способов  </a:t>
            </a:r>
            <a:r>
              <a:rPr lang="ru-RU" sz="1400" b="1" dirty="0"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поддержки обучающихся с низкими образовательными результатами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7" r="15747" b="27873"/>
          <a:stretch/>
        </p:blipFill>
        <p:spPr>
          <a:xfrm>
            <a:off x="-1" y="-69145"/>
            <a:ext cx="12215761" cy="267264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-2" y="-90720"/>
            <a:ext cx="12306302" cy="2694222"/>
          </a:xfrm>
          <a:prstGeom prst="rect">
            <a:avLst/>
          </a:prstGeom>
          <a:solidFill>
            <a:schemeClr val="bg1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3"/>
          <p:cNvSpPr/>
          <p:nvPr/>
        </p:nvSpPr>
        <p:spPr>
          <a:xfrm>
            <a:off x="1742926" y="1972627"/>
            <a:ext cx="8447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Calibri"/>
              </a:rPr>
              <a:t>НАБЛЮДЕНИЕ УРОКА (ЗАНЯТИЯ) ПЕДАГОГА</a:t>
            </a:r>
          </a:p>
        </p:txBody>
      </p:sp>
      <p:pic>
        <p:nvPicPr>
          <p:cNvPr id="27" name="Рисунок 12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5886458" y="994346"/>
            <a:ext cx="760294" cy="740124"/>
          </a:xfrm>
          <a:prstGeom prst="rect">
            <a:avLst/>
          </a:prstGeom>
        </p:spPr>
      </p:pic>
      <p:sp>
        <p:nvSpPr>
          <p:cNvPr id="28" name="Овал 4"/>
          <p:cNvSpPr/>
          <p:nvPr/>
        </p:nvSpPr>
        <p:spPr>
          <a:xfrm>
            <a:off x="2858711" y="2660344"/>
            <a:ext cx="177800" cy="177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29" name="Прямая соединительная линия 5"/>
          <p:cNvCxnSpPr>
            <a:cxnSpLocks/>
          </p:cNvCxnSpPr>
          <p:nvPr/>
        </p:nvCxnSpPr>
        <p:spPr>
          <a:xfrm>
            <a:off x="2942168" y="2835009"/>
            <a:ext cx="0" cy="32445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4"/>
          <p:cNvSpPr/>
          <p:nvPr/>
        </p:nvSpPr>
        <p:spPr>
          <a:xfrm>
            <a:off x="5527439" y="2660344"/>
            <a:ext cx="177800" cy="177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32" name="Прямая соединительная линия 5"/>
          <p:cNvCxnSpPr>
            <a:cxnSpLocks/>
          </p:cNvCxnSpPr>
          <p:nvPr/>
        </p:nvCxnSpPr>
        <p:spPr>
          <a:xfrm>
            <a:off x="5610896" y="2835009"/>
            <a:ext cx="0" cy="32445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4"/>
          <p:cNvSpPr/>
          <p:nvPr/>
        </p:nvSpPr>
        <p:spPr>
          <a:xfrm>
            <a:off x="7569471" y="2675325"/>
            <a:ext cx="177800" cy="177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34" name="Прямая соединительная линия 5"/>
          <p:cNvCxnSpPr>
            <a:cxnSpLocks/>
          </p:cNvCxnSpPr>
          <p:nvPr/>
        </p:nvCxnSpPr>
        <p:spPr>
          <a:xfrm>
            <a:off x="7658371" y="2835009"/>
            <a:ext cx="0" cy="32445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4"/>
          <p:cNvSpPr/>
          <p:nvPr/>
        </p:nvSpPr>
        <p:spPr>
          <a:xfrm>
            <a:off x="9571910" y="2660344"/>
            <a:ext cx="177800" cy="177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36" name="Прямая соединительная линия 5"/>
          <p:cNvCxnSpPr>
            <a:cxnSpLocks/>
          </p:cNvCxnSpPr>
          <p:nvPr/>
        </p:nvCxnSpPr>
        <p:spPr>
          <a:xfrm>
            <a:off x="9655367" y="2835009"/>
            <a:ext cx="0" cy="32445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820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3820</TotalTime>
  <Words>2765</Words>
  <Application>Microsoft Office PowerPoint</Application>
  <PresentationFormat>Широкоэкранный</PresentationFormat>
  <Paragraphs>443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Aptos Narrow</vt:lpstr>
      <vt:lpstr>Arial</vt:lpstr>
      <vt:lpstr>Arial Narrow</vt:lpstr>
      <vt:lpstr>Calibri</vt:lpstr>
      <vt:lpstr>Calibri Light</vt:lpstr>
      <vt:lpstr>Oswald</vt:lpstr>
      <vt:lpstr>Times New Roman</vt:lpstr>
      <vt:lpstr>Тема Office</vt:lpstr>
      <vt:lpstr>Презентация PowerPoint</vt:lpstr>
      <vt:lpstr>Компоненты аттестации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Обеспечение качества образования</vt:lpstr>
      <vt:lpstr>Презентация PowerPoint</vt:lpstr>
      <vt:lpstr>2. Достижения</vt:lpstr>
      <vt:lpstr>3. Обобщение и трансляция опыта</vt:lpstr>
      <vt:lpstr>Презентация PowerPoint</vt:lpstr>
      <vt:lpstr>Презентация PowerPoint</vt:lpstr>
      <vt:lpstr>Презентация PowerPoint</vt:lpstr>
      <vt:lpstr>Презентация PowerPoint</vt:lpstr>
      <vt:lpstr>3. Обобщение и трансляция опыта</vt:lpstr>
      <vt:lpstr>4. Повышение квалификации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Мухамбетжанова Гульден Есмуратовна [ЦА]</dc:creator>
  <cp:lastModifiedBy>Вильданова Сауле Аифовна [ЦА]</cp:lastModifiedBy>
  <cp:revision>135</cp:revision>
  <dcterms:created xsi:type="dcterms:W3CDTF">2025-03-20T05:33:30Z</dcterms:created>
  <dcterms:modified xsi:type="dcterms:W3CDTF">2025-12-24T13:21:08Z</dcterms:modified>
</cp:coreProperties>
</file>